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Default Extension="doc" ContentType="application/msword"/>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slides/slide17.xml" ContentType="application/vnd.openxmlformats-officedocument.presentationml.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Default Extension="wmf" ContentType="image/x-wmf"/>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handoutMasterIdLst>
    <p:handoutMasterId r:id="rId22"/>
  </p:handoutMasterIdLst>
  <p:sldIdLst>
    <p:sldId id="710" r:id="rId2"/>
    <p:sldId id="653" r:id="rId3"/>
    <p:sldId id="721" r:id="rId4"/>
    <p:sldId id="718" r:id="rId5"/>
    <p:sldId id="720" r:id="rId6"/>
    <p:sldId id="686" r:id="rId7"/>
    <p:sldId id="687" r:id="rId8"/>
    <p:sldId id="688" r:id="rId9"/>
    <p:sldId id="606" r:id="rId10"/>
    <p:sldId id="607" r:id="rId11"/>
    <p:sldId id="722" r:id="rId12"/>
    <p:sldId id="723" r:id="rId13"/>
    <p:sldId id="724" r:id="rId14"/>
    <p:sldId id="725" r:id="rId15"/>
    <p:sldId id="728" r:id="rId16"/>
    <p:sldId id="726" r:id="rId17"/>
    <p:sldId id="727" r:id="rId18"/>
    <p:sldId id="729" r:id="rId19"/>
    <p:sldId id="717" r:id="rId20"/>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B4FFB8"/>
    <a:srgbClr val="DCF7BB"/>
    <a:srgbClr val="7E7E7E"/>
    <a:srgbClr val="0FC133"/>
    <a:srgbClr val="FFFFFF"/>
    <a:srgbClr val="FF0000"/>
    <a:srgbClr val="46B938"/>
    <a:srgbClr val="A7A7A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p:cViewPr>
        <p:scale>
          <a:sx n="100" d="100"/>
          <a:sy n="100" d="100"/>
        </p:scale>
        <p:origin x="-1008" y="-464"/>
      </p:cViewPr>
      <p:guideLst>
        <p:guide orient="horz" pos="2064"/>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025A4D3-8A0B-AC4F-81B5-1E2C8ED76B42}" type="datetime1">
              <a:rPr lang="en-US"/>
              <a:pPr/>
              <a:t>5/9/12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F9483B2-EB1F-484F-BA8A-53246CE6297F}"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7236497-AE1F-2245-9556-D7BD8A1C25F2}" type="slidenum">
              <a:rPr lang="en-GB"/>
              <a:pPr/>
              <a:t>‹#›</a:t>
            </a:fld>
            <a:endParaRPr lang="en-GB"/>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73B9B7B-A5BC-F243-924E-92E6A8CE82B4}" type="slidenum">
              <a:rPr lang="en-GB"/>
              <a:pPr/>
              <a:t>5</a:t>
            </a:fld>
            <a:endParaRPr lang="en-GB"/>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fr-CA"/>
              <a:t>To maximise research access, </a:t>
            </a:r>
            <a:r>
              <a:rPr lang="fr-CA" u="sng"/>
              <a:t>supplement</a:t>
            </a:r>
            <a:r>
              <a:rPr lang="fr-CA"/>
              <a:t> the existing system:</a:t>
            </a:r>
          </a:p>
          <a:p>
            <a:pPr eaLnBrk="1" hangingPunct="1"/>
            <a:endParaRPr lang="fr-CA"/>
          </a:p>
          <a:p>
            <a:pPr eaLnBrk="1" hangingPunct="1"/>
            <a:r>
              <a:rPr lang="fr-CA"/>
              <a:t>Do as before, but also:</a:t>
            </a:r>
          </a:p>
          <a:p>
            <a:pPr eaLnBrk="1" hangingPunct="1"/>
            <a:endParaRPr lang="fr-CA"/>
          </a:p>
          <a:p>
            <a:pPr eaLnBrk="1" hangingPunct="1"/>
            <a:r>
              <a:rPr lang="fr-CA"/>
              <a:t>Self-archive the preprint in your university’s Eprint Archive, so every would-be user can access it.</a:t>
            </a:r>
          </a:p>
          <a:p>
            <a:pPr eaLnBrk="1" hangingPunct="1"/>
            <a:endParaRPr lang="fr-CA"/>
          </a:p>
          <a:p>
            <a:pPr eaLnBrk="1" hangingPunct="1"/>
            <a:r>
              <a:rPr lang="fr-CA"/>
              <a:t>Self-archive the postprint in your university’s Eprint Archive, so every would-be user can access it.</a:t>
            </a:r>
          </a:p>
          <a:p>
            <a:pPr eaLnBrk="1" hangingPunct="1"/>
            <a:endParaRPr lang="fr-CA"/>
          </a:p>
          <a:p>
            <a:pPr eaLnBrk="1" hangingPunct="1"/>
            <a:r>
              <a:rPr lang="fr-CA"/>
              <a:t>Research access is maximized and so research impact is maximized.</a:t>
            </a:r>
          </a:p>
          <a:p>
            <a:pPr eaLnBrk="1" hangingPunct="1"/>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9E0CA09-7FE6-EE4B-8533-91789164702A}" type="slidenum">
              <a:rPr lang="en-GB"/>
              <a:pPr/>
              <a:t>6</a:t>
            </a:fld>
            <a:endParaRPr lang="en-GB"/>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t>Lawrence’s study using articles in computer science, comparing articles from the same venue (mostly refereed conference proceedings, which is the main form of publication in computer science) and showing that the ones that were self-archived had 300% more citations than the ones in the same venue that were not self-archived.</a:t>
            </a:r>
          </a:p>
          <a:p>
            <a:pPr eaLnBrk="1" hangingPunct="1"/>
            <a:endParaRPr lang="en-US"/>
          </a:p>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627C871-BA50-B84C-A1C1-7B77CBB616EF}" type="slidenum">
              <a:rPr lang="en-GB"/>
              <a:pPr/>
              <a:t>7</a:t>
            </a:fld>
            <a:endParaRPr lang="en-GB"/>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The correlation between OA and citation level, for computer science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0796617B-63A2-1343-A7BF-100303311AC6}" type="slidenum">
              <a:rPr lang="en-GB"/>
              <a:pPr/>
              <a:t>10</a:t>
            </a:fld>
            <a:endParaRPr lang="en-GB"/>
          </a:p>
        </p:txBody>
      </p:sp>
      <p:sp>
        <p:nvSpPr>
          <p:cNvPr id="96259" name="Rectangle 2"/>
          <p:cNvSpPr>
            <a:spLocks noGrp="1" noRot="1" noChangeAspect="1" noChangeArrowheads="1"/>
          </p:cNvSpPr>
          <p:nvPr>
            <p:ph type="sldImg"/>
          </p:nvPr>
        </p:nvSpPr>
        <p:spPr>
          <a:solidFill>
            <a:srgbClr val="FFFFFF"/>
          </a:solidFill>
          <a:ln/>
        </p:spPr>
      </p:sp>
      <p:sp>
        <p:nvSpPr>
          <p:cNvPr id="9626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t>The panel rankings are highly correlated with citation counts.</a:t>
            </a:r>
          </a:p>
          <a:p>
            <a:pPr eaLnBrk="1" hangingPunct="1"/>
            <a:endParaRPr lang="en-US"/>
          </a:p>
          <a:p>
            <a:pPr eaLnBrk="1" hangingPunct="1"/>
            <a:r>
              <a:rPr lang="en-US"/>
              <a:t>The exercise is based on submitting many performance indicators, and there is long, time-consuming assessment.</a:t>
            </a:r>
          </a:p>
          <a:p>
            <a:pPr eaLnBrk="1" hangingPunct="1"/>
            <a:endParaRPr lang="en-US"/>
          </a:p>
          <a:p>
            <a:pPr eaLnBrk="1" hangingPunct="1"/>
            <a:r>
              <a:rPr lang="en-US"/>
              <a:t>But the rank order can already predicted (with a correlation of 0.9) by simply counting the total citations.</a:t>
            </a:r>
          </a:p>
          <a:p>
            <a:pPr eaLnBrk="1" hangingPunct="1"/>
            <a:endParaRPr lang="en-US"/>
          </a:p>
          <a:p>
            <a:pPr eaLnBrk="1" hangingPunct="1"/>
            <a:r>
              <a:rPr lang="en-US"/>
              <a:t>This is true even though citation counts are not submitted.</a:t>
            </a:r>
          </a:p>
          <a:p>
            <a:pPr eaLnBrk="1" hangingPunct="1"/>
            <a:endParaRPr lang="en-US"/>
          </a:p>
          <a:p>
            <a:pPr eaLnBrk="1" hangingPunct="1"/>
            <a:r>
              <a:rPr lang="en-US"/>
              <a:t>Yet they could have replaced the whole RAE exercise, and much less cost in time and effort for all.</a:t>
            </a:r>
          </a:p>
          <a:p>
            <a:pPr eaLnBrk="1" hangingPunct="1"/>
            <a:endParaRPr lang="en-US"/>
          </a:p>
          <a:p>
            <a:pPr eaLnBrk="1" hangingPunct="1"/>
            <a:r>
              <a:rPr lang="en-US"/>
              <a:t>This illustrates the importance of citation impact for research funding.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6800"/>
            <a:ext cx="2973387" cy="457200"/>
          </a:xfrm>
          <a:prstGeom prst="rect">
            <a:avLst/>
          </a:prstGeom>
          <a:noFill/>
          <a:ln w="9525">
            <a:noFill/>
            <a:miter lim="800000"/>
            <a:headEnd/>
            <a:tailEnd/>
          </a:ln>
        </p:spPr>
        <p:txBody>
          <a:bodyPr lIns="91989" tIns="45994" rIns="91989" bIns="45994" anchor="b">
            <a:prstTxWarp prst="textNoShape">
              <a:avLst/>
            </a:prstTxWarp>
          </a:bodyPr>
          <a:lstStyle/>
          <a:p>
            <a:pPr algn="r" defTabSz="919163"/>
            <a:fld id="{C671C494-6250-D749-B1AB-7CDD7C813A40}" type="slidenum">
              <a:rPr lang="en-AU" sz="1200"/>
              <a:pPr algn="r" defTabSz="919163"/>
              <a:t>16</a:t>
            </a:fld>
            <a:endParaRPr lang="en-AU" sz="1200"/>
          </a:p>
        </p:txBody>
      </p:sp>
      <p:sp>
        <p:nvSpPr>
          <p:cNvPr id="686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861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AU">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ACFAS2012 9 mai Montréal</a:t>
            </a:r>
            <a:endParaRPr lang="en-US"/>
          </a:p>
        </p:txBody>
      </p:sp>
      <p:sp>
        <p:nvSpPr>
          <p:cNvPr id="6" name="Rectangle 6"/>
          <p:cNvSpPr>
            <a:spLocks noGrp="1" noChangeArrowheads="1"/>
          </p:cNvSpPr>
          <p:nvPr>
            <p:ph type="sldNum" sz="quarter" idx="12"/>
          </p:nvPr>
        </p:nvSpPr>
        <p:spPr>
          <a:ln/>
        </p:spPr>
        <p:txBody>
          <a:bodyPr/>
          <a:lstStyle>
            <a:lvl1pPr>
              <a:defRPr/>
            </a:lvl1pPr>
          </a:lstStyle>
          <a:p>
            <a:fld id="{FBFF9C34-B78F-7741-BB07-4E41D953DE58}"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ACFAS2012 9 mai Montréal</a:t>
            </a:r>
            <a:endParaRPr lang="en-US"/>
          </a:p>
        </p:txBody>
      </p:sp>
      <p:sp>
        <p:nvSpPr>
          <p:cNvPr id="6" name="Rectangle 6"/>
          <p:cNvSpPr>
            <a:spLocks noGrp="1" noChangeArrowheads="1"/>
          </p:cNvSpPr>
          <p:nvPr>
            <p:ph type="sldNum" sz="quarter" idx="12"/>
          </p:nvPr>
        </p:nvSpPr>
        <p:spPr>
          <a:ln/>
        </p:spPr>
        <p:txBody>
          <a:bodyPr/>
          <a:lstStyle>
            <a:lvl1pPr>
              <a:defRPr/>
            </a:lvl1pPr>
          </a:lstStyle>
          <a:p>
            <a:fld id="{0A574B97-1B74-BB4B-9D56-C2B99002DE6B}"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ACFAS2012 9 mai Montréal</a:t>
            </a:r>
            <a:endParaRPr lang="en-US"/>
          </a:p>
        </p:txBody>
      </p:sp>
      <p:sp>
        <p:nvSpPr>
          <p:cNvPr id="6" name="Rectangle 6"/>
          <p:cNvSpPr>
            <a:spLocks noGrp="1" noChangeArrowheads="1"/>
          </p:cNvSpPr>
          <p:nvPr>
            <p:ph type="sldNum" sz="quarter" idx="12"/>
          </p:nvPr>
        </p:nvSpPr>
        <p:spPr>
          <a:ln/>
        </p:spPr>
        <p:txBody>
          <a:bodyPr/>
          <a:lstStyle>
            <a:lvl1pPr>
              <a:defRPr/>
            </a:lvl1pPr>
          </a:lstStyle>
          <a:p>
            <a:fld id="{22403093-376E-9143-B0BD-A3F0408A1DC8}"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ACFAS2012 9 mai Montréal</a:t>
            </a:r>
            <a:endParaRPr lang="en-US"/>
          </a:p>
        </p:txBody>
      </p:sp>
      <p:sp>
        <p:nvSpPr>
          <p:cNvPr id="7" name="Rectangle 6"/>
          <p:cNvSpPr>
            <a:spLocks noGrp="1" noChangeArrowheads="1"/>
          </p:cNvSpPr>
          <p:nvPr>
            <p:ph type="sldNum" sz="quarter" idx="12"/>
          </p:nvPr>
        </p:nvSpPr>
        <p:spPr>
          <a:ln/>
        </p:spPr>
        <p:txBody>
          <a:bodyPr/>
          <a:lstStyle>
            <a:lvl1pPr>
              <a:defRPr/>
            </a:lvl1pPr>
          </a:lstStyle>
          <a:p>
            <a:fld id="{B72221A1-6282-1943-A87B-777ED01847CA}"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ACFAS2012 9 mai Montréal</a:t>
            </a:r>
            <a:endParaRPr lang="en-US"/>
          </a:p>
        </p:txBody>
      </p:sp>
      <p:sp>
        <p:nvSpPr>
          <p:cNvPr id="5" name="Rectangle 6"/>
          <p:cNvSpPr>
            <a:spLocks noGrp="1" noChangeArrowheads="1"/>
          </p:cNvSpPr>
          <p:nvPr>
            <p:ph type="sldNum" sz="quarter" idx="12"/>
          </p:nvPr>
        </p:nvSpPr>
        <p:spPr>
          <a:ln/>
        </p:spPr>
        <p:txBody>
          <a:bodyPr/>
          <a:lstStyle>
            <a:lvl1pPr>
              <a:defRPr/>
            </a:lvl1pPr>
          </a:lstStyle>
          <a:p>
            <a:fld id="{793B1260-4743-DB45-A3D0-F21BF86AF11F}"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ACFAS2012 9 mai Montréal</a:t>
            </a:r>
            <a:endParaRPr lang="en-US"/>
          </a:p>
        </p:txBody>
      </p:sp>
      <p:sp>
        <p:nvSpPr>
          <p:cNvPr id="7" name="Rectangle 6"/>
          <p:cNvSpPr>
            <a:spLocks noGrp="1" noChangeArrowheads="1"/>
          </p:cNvSpPr>
          <p:nvPr>
            <p:ph type="sldNum" sz="quarter" idx="12"/>
          </p:nvPr>
        </p:nvSpPr>
        <p:spPr>
          <a:ln/>
        </p:spPr>
        <p:txBody>
          <a:bodyPr/>
          <a:lstStyle>
            <a:lvl1pPr>
              <a:defRPr/>
            </a:lvl1pPr>
          </a:lstStyle>
          <a:p>
            <a:fld id="{A31FA260-D97A-F24E-A7A4-E33F6649015E}"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ACFAS2012 9 mai Montréal</a:t>
            </a:r>
            <a:endParaRPr lang="en-US"/>
          </a:p>
        </p:txBody>
      </p:sp>
      <p:sp>
        <p:nvSpPr>
          <p:cNvPr id="6" name="Rectangle 6"/>
          <p:cNvSpPr>
            <a:spLocks noGrp="1" noChangeArrowheads="1"/>
          </p:cNvSpPr>
          <p:nvPr>
            <p:ph type="sldNum" sz="quarter" idx="12"/>
          </p:nvPr>
        </p:nvSpPr>
        <p:spPr>
          <a:ln/>
        </p:spPr>
        <p:txBody>
          <a:bodyPr/>
          <a:lstStyle>
            <a:lvl1pPr>
              <a:defRPr/>
            </a:lvl1pPr>
          </a:lstStyle>
          <a:p>
            <a:fld id="{F0BDFAA3-7E00-494E-BA8E-A3761BDFF4A0}"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ACFAS2012 9 mai Montréal</a:t>
            </a:r>
            <a:endParaRPr lang="en-US"/>
          </a:p>
        </p:txBody>
      </p:sp>
      <p:sp>
        <p:nvSpPr>
          <p:cNvPr id="6" name="Rectangle 6"/>
          <p:cNvSpPr>
            <a:spLocks noGrp="1" noChangeArrowheads="1"/>
          </p:cNvSpPr>
          <p:nvPr>
            <p:ph type="sldNum" sz="quarter" idx="12"/>
          </p:nvPr>
        </p:nvSpPr>
        <p:spPr>
          <a:ln/>
        </p:spPr>
        <p:txBody>
          <a:bodyPr/>
          <a:lstStyle>
            <a:lvl1pPr>
              <a:defRPr/>
            </a:lvl1pPr>
          </a:lstStyle>
          <a:p>
            <a:fld id="{AE56F81F-C9FB-4946-86D0-1B796741516A}"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ACFAS2012 9 mai Montréal</a:t>
            </a:r>
            <a:endParaRPr lang="en-US"/>
          </a:p>
        </p:txBody>
      </p:sp>
      <p:sp>
        <p:nvSpPr>
          <p:cNvPr id="7" name="Rectangle 6"/>
          <p:cNvSpPr>
            <a:spLocks noGrp="1" noChangeArrowheads="1"/>
          </p:cNvSpPr>
          <p:nvPr>
            <p:ph type="sldNum" sz="quarter" idx="12"/>
          </p:nvPr>
        </p:nvSpPr>
        <p:spPr>
          <a:ln/>
        </p:spPr>
        <p:txBody>
          <a:bodyPr/>
          <a:lstStyle>
            <a:lvl1pPr>
              <a:defRPr/>
            </a:lvl1pPr>
          </a:lstStyle>
          <a:p>
            <a:fld id="{DE9DEF2C-4E0C-EA42-A93D-D03B2D2F89AB}"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r>
              <a:rPr lang="en-US" smtClean="0"/>
              <a:t>ACFAS2012 9 mai Montréal</a:t>
            </a:r>
            <a:endParaRPr lang="en-US"/>
          </a:p>
        </p:txBody>
      </p:sp>
      <p:sp>
        <p:nvSpPr>
          <p:cNvPr id="9" name="Rectangle 6"/>
          <p:cNvSpPr>
            <a:spLocks noGrp="1" noChangeArrowheads="1"/>
          </p:cNvSpPr>
          <p:nvPr>
            <p:ph type="sldNum" sz="quarter" idx="12"/>
          </p:nvPr>
        </p:nvSpPr>
        <p:spPr>
          <a:ln/>
        </p:spPr>
        <p:txBody>
          <a:bodyPr/>
          <a:lstStyle>
            <a:lvl1pPr>
              <a:defRPr/>
            </a:lvl1pPr>
          </a:lstStyle>
          <a:p>
            <a:fld id="{A9A470C4-2778-9F4C-A7B9-6AAD526D4AC7}"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ACFAS2012 9 mai Montréal</a:t>
            </a:r>
            <a:endParaRPr lang="en-US"/>
          </a:p>
        </p:txBody>
      </p:sp>
      <p:sp>
        <p:nvSpPr>
          <p:cNvPr id="5" name="Rectangle 6"/>
          <p:cNvSpPr>
            <a:spLocks noGrp="1" noChangeArrowheads="1"/>
          </p:cNvSpPr>
          <p:nvPr>
            <p:ph type="sldNum" sz="quarter" idx="12"/>
          </p:nvPr>
        </p:nvSpPr>
        <p:spPr>
          <a:ln/>
        </p:spPr>
        <p:txBody>
          <a:bodyPr/>
          <a:lstStyle>
            <a:lvl1pPr>
              <a:defRPr/>
            </a:lvl1pPr>
          </a:lstStyle>
          <a:p>
            <a:fld id="{2DB84891-84AB-7F4F-99B1-68F77F21F783}"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r>
              <a:rPr lang="en-US" smtClean="0"/>
              <a:t>ACFAS2012 9 mai Montréal</a:t>
            </a:r>
            <a:endParaRPr lang="en-US"/>
          </a:p>
        </p:txBody>
      </p:sp>
      <p:sp>
        <p:nvSpPr>
          <p:cNvPr id="4" name="Rectangle 6"/>
          <p:cNvSpPr>
            <a:spLocks noGrp="1" noChangeArrowheads="1"/>
          </p:cNvSpPr>
          <p:nvPr>
            <p:ph type="sldNum" sz="quarter" idx="12"/>
          </p:nvPr>
        </p:nvSpPr>
        <p:spPr>
          <a:ln/>
        </p:spPr>
        <p:txBody>
          <a:bodyPr/>
          <a:lstStyle>
            <a:lvl1pPr>
              <a:defRPr/>
            </a:lvl1pPr>
          </a:lstStyle>
          <a:p>
            <a:fld id="{9376C8E3-7878-DF41-A0A4-1BF92FD0EBE2}"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ACFAS2012 9 mai Montréal</a:t>
            </a:r>
            <a:endParaRPr lang="en-US"/>
          </a:p>
        </p:txBody>
      </p:sp>
      <p:sp>
        <p:nvSpPr>
          <p:cNvPr id="7" name="Rectangle 6"/>
          <p:cNvSpPr>
            <a:spLocks noGrp="1" noChangeArrowheads="1"/>
          </p:cNvSpPr>
          <p:nvPr>
            <p:ph type="sldNum" sz="quarter" idx="12"/>
          </p:nvPr>
        </p:nvSpPr>
        <p:spPr>
          <a:ln/>
        </p:spPr>
        <p:txBody>
          <a:bodyPr/>
          <a:lstStyle>
            <a:lvl1pPr>
              <a:defRPr/>
            </a:lvl1pPr>
          </a:lstStyle>
          <a:p>
            <a:fld id="{13CADD4F-7BBF-5D42-8987-A86286D84681}"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ACFAS2012 9 mai Montréal</a:t>
            </a:r>
            <a:endParaRPr lang="en-US"/>
          </a:p>
        </p:txBody>
      </p:sp>
      <p:sp>
        <p:nvSpPr>
          <p:cNvPr id="7" name="Rectangle 6"/>
          <p:cNvSpPr>
            <a:spLocks noGrp="1" noChangeArrowheads="1"/>
          </p:cNvSpPr>
          <p:nvPr>
            <p:ph type="sldNum" sz="quarter" idx="12"/>
          </p:nvPr>
        </p:nvSpPr>
        <p:spPr>
          <a:ln/>
        </p:spPr>
        <p:txBody>
          <a:bodyPr/>
          <a:lstStyle>
            <a:lvl1pPr>
              <a:defRPr/>
            </a:lvl1pPr>
          </a:lstStyle>
          <a:p>
            <a:fld id="{CF3E7778-F90D-C345-A680-F17F85F1782B}"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1752600" y="6248400"/>
            <a:ext cx="502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accent2"/>
                </a:solidFill>
                <a:latin typeface="Arial" charset="0"/>
              </a:defRPr>
            </a:lvl1pPr>
          </a:lstStyle>
          <a:p>
            <a:r>
              <a:rPr lang="en-US" smtClean="0"/>
              <a:t>ACFAS2012 9 mai Montréal</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D659FFD-1518-6E47-AC3C-BA3FEB3D11CF}"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hyperlink" Target="http://citebase.eprints.org/analysis/correlation.php" TargetMode="External"/><Relationship Id="rId5" Type="http://schemas.openxmlformats.org/officeDocument/2006/relationships/image" Target="../media/image21.png"/><Relationship Id="rId1" Type="http://schemas.openxmlformats.org/officeDocument/2006/relationships/themeOverride" Target="../theme/themeOverride1.xml"/><Relationship Id="rId2"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users.ecs.soton.ac.uk/harnad/" TargetMode="External"/><Relationship Id="rId4" Type="http://schemas.openxmlformats.org/officeDocument/2006/relationships/hyperlink" Target="http://www.ecs.soton.ac.uk/~harnad/Temp/texte2.pdf" TargetMode="External"/><Relationship Id="rId5" Type="http://schemas.openxmlformats.org/officeDocument/2006/relationships/hyperlink" Target="http://eprints.ecs.soton.ac.uk/7723/" TargetMode="External"/><Relationship Id="rId1" Type="http://schemas.openxmlformats.org/officeDocument/2006/relationships/slideLayout" Target="../slideLayouts/slideLayout2.xml"/><Relationship Id="rId2" Type="http://schemas.openxmlformats.org/officeDocument/2006/relationships/hyperlink" Target="http://www.crsc.uqam.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1.pdf"/></Relationships>
</file>

<file path=ppt/slides/_rels/slide5.xml.rels><?xml version="1.0" encoding="UTF-8" standalone="yes"?>
<Relationships xmlns="http://schemas.openxmlformats.org/package/2006/relationships"><Relationship Id="rId11" Type="http://schemas.openxmlformats.org/officeDocument/2006/relationships/image" Target="../media/image6.png"/><Relationship Id="rId12" Type="http://schemas.openxmlformats.org/officeDocument/2006/relationships/image" Target="../media/image15.png"/><Relationship Id="rId13"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0.pdf"/><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4.png"/><Relationship Id="rId9" Type="http://schemas.openxmlformats.org/officeDocument/2006/relationships/image" Target="../media/image14.png"/><Relationship Id="rId10"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ecs.soton.ac.uk/~harnad/Temp/archives.htm" TargetMode="External"/><Relationship Id="rId4"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embeddings/Microsoft_Word_97_-_2004_Document1.doc"/></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57200" y="228600"/>
            <a:ext cx="8458200" cy="2743200"/>
          </a:xfrm>
        </p:spPr>
        <p:txBody>
          <a:bodyPr/>
          <a:lstStyle/>
          <a:p>
            <a:pPr eaLnBrk="1" hangingPunct="1"/>
            <a:r>
              <a:rPr lang="en-US" sz="3600" b="1" dirty="0" smtClean="0">
                <a:solidFill>
                  <a:schemeClr val="tx1"/>
                </a:solidFill>
              </a:rPr>
              <a:t>La transition </a:t>
            </a:r>
            <a:r>
              <a:rPr lang="en-US" sz="3600" b="1" dirty="0" err="1" smtClean="0">
                <a:solidFill>
                  <a:schemeClr val="tx1"/>
                </a:solidFill>
              </a:rPr>
              <a:t>à</a:t>
            </a:r>
            <a:r>
              <a:rPr lang="en-US" sz="3600" b="1" dirty="0" smtClean="0">
                <a:solidFill>
                  <a:schemeClr val="tx1"/>
                </a:solidFill>
              </a:rPr>
              <a:t> </a:t>
            </a:r>
            <a:r>
              <a:rPr lang="en-US" sz="3600" b="1" dirty="0" err="1" smtClean="0">
                <a:solidFill>
                  <a:schemeClr val="tx1"/>
                </a:solidFill>
              </a:rPr>
              <a:t>l'accès</a:t>
            </a:r>
            <a:r>
              <a:rPr lang="en-US" sz="3600" b="1" dirty="0" smtClean="0">
                <a:solidFill>
                  <a:schemeClr val="tx1"/>
                </a:solidFill>
              </a:rPr>
              <a:t> </a:t>
            </a:r>
            <a:r>
              <a:rPr lang="en-US" sz="3600" b="1" dirty="0" err="1" smtClean="0">
                <a:solidFill>
                  <a:schemeClr val="tx1"/>
                </a:solidFill>
              </a:rPr>
              <a:t>libre</a:t>
            </a:r>
            <a:r>
              <a:rPr lang="en-US" sz="3600" b="1" dirty="0" smtClean="0">
                <a:solidFill>
                  <a:schemeClr val="tx1"/>
                </a:solidFill>
              </a:rPr>
              <a:t> par la </a:t>
            </a:r>
            <a:r>
              <a:rPr lang="en-US" sz="3600" b="1" dirty="0" err="1" smtClean="0">
                <a:solidFill>
                  <a:schemeClr val="tx1"/>
                </a:solidFill>
              </a:rPr>
              <a:t>voie</a:t>
            </a:r>
            <a:r>
              <a:rPr lang="en-US" sz="3600" b="1" dirty="0" smtClean="0">
                <a:solidFill>
                  <a:schemeClr val="tx1"/>
                </a:solidFill>
              </a:rPr>
              <a:t> </a:t>
            </a:r>
            <a:r>
              <a:rPr lang="en-US" sz="3600" b="1" dirty="0" err="1" smtClean="0">
                <a:solidFill>
                  <a:schemeClr val="tx1"/>
                </a:solidFill>
              </a:rPr>
              <a:t>verte﻿﻿</a:t>
            </a:r>
            <a:r>
              <a:rPr lang="en-US" sz="3200" b="1" dirty="0" smtClean="0">
                <a:solidFill>
                  <a:schemeClr val="tx1"/>
                </a:solidFill>
              </a:rPr>
              <a:t/>
            </a:r>
            <a:br>
              <a:rPr lang="en-US" sz="3200" b="1" dirty="0" smtClean="0">
                <a:solidFill>
                  <a:schemeClr val="tx1"/>
                </a:solidFill>
              </a:rPr>
            </a:br>
            <a:endParaRPr lang="en-US" sz="2800" dirty="0"/>
          </a:p>
        </p:txBody>
      </p:sp>
      <p:sp>
        <p:nvSpPr>
          <p:cNvPr id="18435" name="Rectangle 3"/>
          <p:cNvSpPr>
            <a:spLocks noGrp="1" noChangeArrowheads="1"/>
          </p:cNvSpPr>
          <p:nvPr>
            <p:ph type="subTitle" idx="1"/>
          </p:nvPr>
        </p:nvSpPr>
        <p:spPr>
          <a:xfrm>
            <a:off x="1371600" y="3886200"/>
            <a:ext cx="6553200" cy="2667000"/>
          </a:xfrm>
        </p:spPr>
        <p:txBody>
          <a:bodyPr/>
          <a:lstStyle/>
          <a:p>
            <a:pPr eaLnBrk="1" hangingPunct="1"/>
            <a:r>
              <a:rPr lang="en-US" sz="2200" b="1" dirty="0" err="1"/>
              <a:t>Stevan</a:t>
            </a:r>
            <a:r>
              <a:rPr lang="en-US" sz="2200" b="1" dirty="0"/>
              <a:t> </a:t>
            </a:r>
            <a:r>
              <a:rPr lang="en-US" sz="2200" b="1" dirty="0" err="1"/>
              <a:t>Harnad</a:t>
            </a:r>
            <a:endParaRPr lang="en-US" sz="2400" b="1" dirty="0" smtClean="0"/>
          </a:p>
          <a:p>
            <a:pPr eaLnBrk="1" hangingPunct="1"/>
            <a:r>
              <a:rPr lang="en-US" sz="1800" dirty="0" err="1" smtClean="0"/>
              <a:t>Chaire</a:t>
            </a:r>
            <a:r>
              <a:rPr lang="en-US" sz="1800" dirty="0" smtClean="0"/>
              <a:t> de </a:t>
            </a:r>
            <a:r>
              <a:rPr lang="en-US" sz="1800" dirty="0" err="1" smtClean="0"/>
              <a:t>recherche</a:t>
            </a:r>
            <a:r>
              <a:rPr lang="en-US" sz="1800" dirty="0" smtClean="0"/>
              <a:t> du Canada en sciences,</a:t>
            </a:r>
          </a:p>
          <a:p>
            <a:pPr eaLnBrk="1" hangingPunct="1"/>
            <a:r>
              <a:rPr lang="en-US" sz="1800" dirty="0" err="1" smtClean="0"/>
              <a:t>Professeur</a:t>
            </a:r>
            <a:r>
              <a:rPr lang="en-US" sz="1800" dirty="0" smtClean="0"/>
              <a:t> de </a:t>
            </a:r>
            <a:r>
              <a:rPr lang="en-US" sz="1800" dirty="0" err="1" smtClean="0"/>
              <a:t>psychologie</a:t>
            </a:r>
            <a:r>
              <a:rPr lang="en-US" sz="1800" dirty="0" smtClean="0"/>
              <a:t> </a:t>
            </a:r>
            <a:endParaRPr lang="en-US" sz="1800" dirty="0"/>
          </a:p>
          <a:p>
            <a:pPr eaLnBrk="1" hangingPunct="1"/>
            <a:r>
              <a:rPr lang="en-US" sz="1800" dirty="0" err="1"/>
              <a:t>Université</a:t>
            </a:r>
            <a:r>
              <a:rPr lang="en-US" sz="1800" dirty="0"/>
              <a:t> du Québec </a:t>
            </a:r>
            <a:r>
              <a:rPr lang="en-US" sz="1800" dirty="0" err="1"/>
              <a:t>à</a:t>
            </a:r>
            <a:r>
              <a:rPr lang="en-US" sz="1800" dirty="0"/>
              <a:t> </a:t>
            </a:r>
            <a:r>
              <a:rPr lang="en-US" sz="1800" dirty="0" smtClean="0"/>
              <a:t>Montréal</a:t>
            </a:r>
            <a:endParaRPr lang="en-US" sz="1800" dirty="0"/>
          </a:p>
        </p:txBody>
      </p:sp>
      <p:sp>
        <p:nvSpPr>
          <p:cNvPr id="4" name="Footer Placeholder 3"/>
          <p:cNvSpPr>
            <a:spLocks noGrp="1"/>
          </p:cNvSpPr>
          <p:nvPr>
            <p:ph type="ftr" sz="quarter" idx="11"/>
          </p:nvPr>
        </p:nvSpPr>
        <p:spPr/>
        <p:txBody>
          <a:bodyPr/>
          <a:lstStyle/>
          <a:p>
            <a:r>
              <a:rPr lang="en-US" smtClean="0"/>
              <a:t>ACFAS2012 9 mai Montréal</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7200"/>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152400"/>
            <a:ext cx="7772400" cy="1739900"/>
          </a:xfrm>
        </p:spPr>
        <p:txBody>
          <a:bodyPr/>
          <a:lstStyle/>
          <a:p>
            <a:pPr eaLnBrk="1" hangingPunct="1"/>
            <a:r>
              <a:rPr lang="en-US" sz="3600" b="1">
                <a:solidFill>
                  <a:srgbClr val="FFFFFF"/>
                </a:solidFill>
              </a:rPr>
              <a:t>Research Assessment, Research Funding, and Citation Impact</a:t>
            </a:r>
            <a:endParaRPr lang="en-US" sz="3600" b="1"/>
          </a:p>
        </p:txBody>
      </p:sp>
      <p:sp>
        <p:nvSpPr>
          <p:cNvPr id="95235" name="Rectangle 3"/>
          <p:cNvSpPr>
            <a:spLocks noGrp="1" noChangeArrowheads="1"/>
          </p:cNvSpPr>
          <p:nvPr>
            <p:ph type="body" sz="half" idx="2"/>
          </p:nvPr>
        </p:nvSpPr>
        <p:spPr>
          <a:xfrm>
            <a:off x="2819400" y="1828800"/>
            <a:ext cx="5541963" cy="4114800"/>
          </a:xfrm>
        </p:spPr>
        <p:txBody>
          <a:bodyPr/>
          <a:lstStyle/>
          <a:p>
            <a:pPr eaLnBrk="1" hangingPunct="1">
              <a:lnSpc>
                <a:spcPct val="90000"/>
              </a:lnSpc>
              <a:buFontTx/>
              <a:buNone/>
            </a:pPr>
            <a:r>
              <a:rPr lang="en-US" sz="2200" b="1">
                <a:solidFill>
                  <a:srgbClr val="FFFFFF"/>
                </a:solidFill>
              </a:rPr>
              <a:t>“Correlation between RAE ratings and mean departmental citations +0.91 (1996) +0.86 (2001) (Psychology)”</a:t>
            </a:r>
          </a:p>
          <a:p>
            <a:pPr eaLnBrk="1" hangingPunct="1">
              <a:lnSpc>
                <a:spcPct val="90000"/>
              </a:lnSpc>
              <a:buFontTx/>
              <a:buNone/>
            </a:pPr>
            <a:endParaRPr lang="en-US" sz="2400" b="1">
              <a:solidFill>
                <a:srgbClr val="FFFFFF"/>
              </a:solidFill>
            </a:endParaRPr>
          </a:p>
          <a:p>
            <a:pPr eaLnBrk="1" hangingPunct="1">
              <a:lnSpc>
                <a:spcPct val="90000"/>
              </a:lnSpc>
              <a:buFontTx/>
              <a:buNone/>
            </a:pPr>
            <a:r>
              <a:rPr lang="en-US" sz="2200" b="1">
                <a:solidFill>
                  <a:srgbClr val="FFFFFF"/>
                </a:solidFill>
              </a:rPr>
              <a:t>“RAE and citation counting measure broadly the same thing”</a:t>
            </a:r>
          </a:p>
          <a:p>
            <a:pPr eaLnBrk="1" hangingPunct="1">
              <a:lnSpc>
                <a:spcPct val="90000"/>
              </a:lnSpc>
              <a:buFontTx/>
              <a:buNone/>
            </a:pPr>
            <a:endParaRPr lang="en-US" sz="2200" b="1">
              <a:solidFill>
                <a:srgbClr val="FFFFFF"/>
              </a:solidFill>
            </a:endParaRPr>
          </a:p>
          <a:p>
            <a:pPr eaLnBrk="1" hangingPunct="1">
              <a:lnSpc>
                <a:spcPct val="90000"/>
              </a:lnSpc>
              <a:buFontTx/>
              <a:buNone/>
            </a:pPr>
            <a:r>
              <a:rPr lang="en-US" sz="2200" b="1">
                <a:solidFill>
                  <a:srgbClr val="FFFFFF"/>
                </a:solidFill>
              </a:rPr>
              <a:t>“Citation counting is both more cost-effective and more transparent”</a:t>
            </a:r>
          </a:p>
          <a:p>
            <a:pPr eaLnBrk="1" hangingPunct="1">
              <a:lnSpc>
                <a:spcPct val="90000"/>
              </a:lnSpc>
              <a:buFontTx/>
              <a:buNone/>
            </a:pPr>
            <a:endParaRPr lang="en-US" sz="1400" b="1">
              <a:solidFill>
                <a:srgbClr val="FFFFFF"/>
              </a:solidFill>
            </a:endParaRPr>
          </a:p>
          <a:p>
            <a:pPr eaLnBrk="1" hangingPunct="1">
              <a:lnSpc>
                <a:spcPct val="90000"/>
              </a:lnSpc>
              <a:buFontTx/>
              <a:buNone/>
            </a:pPr>
            <a:r>
              <a:rPr lang="en-US" sz="1400">
                <a:solidFill>
                  <a:srgbClr val="FFFFFF"/>
                </a:solidFill>
              </a:rPr>
              <a:t>                     </a:t>
            </a:r>
            <a:r>
              <a:rPr lang="en-US" sz="1800" b="1">
                <a:solidFill>
                  <a:srgbClr val="FFFFFF"/>
                </a:solidFill>
              </a:rPr>
              <a:t>(Eysenck &amp; Smith 2002)                      </a:t>
            </a:r>
          </a:p>
          <a:p>
            <a:pPr eaLnBrk="1" hangingPunct="1">
              <a:lnSpc>
                <a:spcPct val="90000"/>
              </a:lnSpc>
              <a:buFontTx/>
              <a:buNone/>
            </a:pPr>
            <a:r>
              <a:rPr lang="en-US" sz="1800" b="1">
                <a:solidFill>
                  <a:srgbClr val="FFFFFF"/>
                </a:solidFill>
                <a:hlinkClick r:id="rId4"/>
              </a:rPr>
              <a:t>http://psyserver.pc.rhbnc.ac.uk/citations.pdf</a:t>
            </a:r>
            <a:endParaRPr lang="en-US" sz="1800" b="1">
              <a:solidFill>
                <a:srgbClr val="FFFFFF"/>
              </a:solidFill>
            </a:endParaRPr>
          </a:p>
          <a:p>
            <a:pPr eaLnBrk="1" hangingPunct="1">
              <a:lnSpc>
                <a:spcPct val="90000"/>
              </a:lnSpc>
              <a:buFontTx/>
              <a:buNone/>
            </a:pPr>
            <a:endParaRPr lang="en-US" sz="1400">
              <a:solidFill>
                <a:srgbClr val="000000"/>
              </a:solidFill>
            </a:endParaRPr>
          </a:p>
        </p:txBody>
      </p:sp>
      <p:pic>
        <p:nvPicPr>
          <p:cNvPr id="95236" name="Picture 4"/>
          <p:cNvPicPr>
            <a:picLocks noGrp="1" noChangeAspect="1" noChangeArrowheads="1"/>
          </p:cNvPicPr>
          <p:nvPr>
            <p:ph sz="half" idx="1"/>
          </p:nvPr>
        </p:nvPicPr>
        <p:blipFill>
          <a:blip r:embed="rId5"/>
          <a:srcRect/>
          <a:stretch>
            <a:fillRect/>
          </a:stretch>
        </p:blipFill>
        <p:spPr>
          <a:xfrm>
            <a:off x="685800" y="1981200"/>
            <a:ext cx="2087563" cy="4114800"/>
          </a:xfrm>
        </p:spPr>
      </p:pic>
      <p:sp>
        <p:nvSpPr>
          <p:cNvPr id="7" name="Footer Placeholder 6"/>
          <p:cNvSpPr>
            <a:spLocks noGrp="1"/>
          </p:cNvSpPr>
          <p:nvPr>
            <p:ph type="ftr" sz="quarter" idx="11"/>
          </p:nvPr>
        </p:nvSpPr>
        <p:spPr/>
        <p:txBody>
          <a:bodyPr/>
          <a:lstStyle/>
          <a:p>
            <a:r>
              <a:rPr lang="en-US" smtClean="0"/>
              <a:t>ACFAS2012 9 mai Montréal</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79388"/>
            <a:ext cx="8229600" cy="1143001"/>
          </a:xfrm>
        </p:spPr>
        <p:txBody>
          <a:bodyPr/>
          <a:lstStyle/>
          <a:p>
            <a:pPr eaLnBrk="1" hangingPunct="1"/>
            <a:r>
              <a:rPr lang="en-US" sz="3200" smtClean="0"/>
              <a:t>There are plenty of repositories</a:t>
            </a:r>
          </a:p>
        </p:txBody>
      </p:sp>
      <p:pic>
        <p:nvPicPr>
          <p:cNvPr id="26627" name="Content Placeholder 4" descr="rep66.png"/>
          <p:cNvPicPr>
            <a:picLocks noGrp="1" noChangeAspect="1"/>
          </p:cNvPicPr>
          <p:nvPr>
            <p:ph idx="1"/>
          </p:nvPr>
        </p:nvPicPr>
        <p:blipFill>
          <a:blip r:embed="rId2"/>
          <a:srcRect l="-9276" r="-9276"/>
          <a:stretch>
            <a:fillRect/>
          </a:stretch>
        </p:blipFill>
        <p:spPr>
          <a:xfrm>
            <a:off x="-173038" y="831850"/>
            <a:ext cx="9717088" cy="6026150"/>
          </a:xfrm>
        </p:spPr>
      </p:pic>
      <p:sp>
        <p:nvSpPr>
          <p:cNvPr id="4" name="Footer Placeholder 3"/>
          <p:cNvSpPr>
            <a:spLocks noGrp="1"/>
          </p:cNvSpPr>
          <p:nvPr>
            <p:ph type="ftr" sz="quarter" idx="11"/>
          </p:nvPr>
        </p:nvSpPr>
        <p:spPr>
          <a:xfrm>
            <a:off x="6248400" y="6356350"/>
            <a:ext cx="2895600" cy="365125"/>
          </a:xfrm>
        </p:spPr>
        <p:txBody>
          <a:bodyPr/>
          <a:lstStyle/>
          <a:p>
            <a:pPr>
              <a:defRPr/>
            </a:pPr>
            <a:r>
              <a:rPr lang="en-US"/>
              <a:t>UQO 16 fév 2010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3" descr="selfarchrate.gif"/>
          <p:cNvPicPr>
            <a:picLocks noChangeAspect="1"/>
          </p:cNvPicPr>
          <p:nvPr/>
        </p:nvPicPr>
        <p:blipFill>
          <a:blip r:embed="rId2"/>
          <a:srcRect/>
          <a:stretch>
            <a:fillRect/>
          </a:stretch>
        </p:blipFill>
        <p:spPr bwMode="auto">
          <a:xfrm>
            <a:off x="0" y="369888"/>
            <a:ext cx="5068888" cy="3800475"/>
          </a:xfrm>
          <a:prstGeom prst="rect">
            <a:avLst/>
          </a:prstGeom>
          <a:noFill/>
          <a:ln w="9525">
            <a:noFill/>
            <a:miter lim="800000"/>
            <a:headEnd/>
            <a:tailEnd/>
          </a:ln>
        </p:spPr>
      </p:pic>
      <p:sp>
        <p:nvSpPr>
          <p:cNvPr id="27651" name="TextBox 4"/>
          <p:cNvSpPr txBox="1">
            <a:spLocks noChangeArrowheads="1"/>
          </p:cNvSpPr>
          <p:nvPr/>
        </p:nvSpPr>
        <p:spPr bwMode="auto">
          <a:xfrm>
            <a:off x="741363" y="0"/>
            <a:ext cx="6835775" cy="369888"/>
          </a:xfrm>
          <a:prstGeom prst="rect">
            <a:avLst/>
          </a:prstGeom>
          <a:noFill/>
          <a:ln w="9525">
            <a:noFill/>
            <a:miter lim="800000"/>
            <a:headEnd/>
            <a:tailEnd/>
          </a:ln>
        </p:spPr>
        <p:txBody>
          <a:bodyPr wrap="none">
            <a:prstTxWarp prst="textNoShape">
              <a:avLst/>
            </a:prstTxWarp>
            <a:spAutoFit/>
          </a:bodyPr>
          <a:lstStyle/>
          <a:p>
            <a:r>
              <a:rPr lang="en-US" sz="1800">
                <a:latin typeface="Calibri" charset="0"/>
              </a:rPr>
              <a:t>But almost all of them are almost-empty of OA’s target content (5-25%)</a:t>
            </a:r>
          </a:p>
        </p:txBody>
      </p:sp>
      <p:pic>
        <p:nvPicPr>
          <p:cNvPr id="27652" name="Picture 5" descr="image001.png"/>
          <p:cNvPicPr>
            <a:picLocks noChangeAspect="1"/>
          </p:cNvPicPr>
          <p:nvPr/>
        </p:nvPicPr>
        <p:blipFill>
          <a:blip r:embed="rId3"/>
          <a:srcRect/>
          <a:stretch>
            <a:fillRect/>
          </a:stretch>
        </p:blipFill>
        <p:spPr bwMode="auto">
          <a:xfrm>
            <a:off x="4051300" y="4170363"/>
            <a:ext cx="5092700" cy="2687637"/>
          </a:xfrm>
          <a:prstGeom prst="rect">
            <a:avLst/>
          </a:prstGeom>
          <a:noFill/>
          <a:ln w="9525">
            <a:noFill/>
            <a:miter lim="800000"/>
            <a:headEnd/>
            <a:tailEnd/>
          </a:ln>
        </p:spPr>
      </p:pic>
      <p:sp>
        <p:nvSpPr>
          <p:cNvPr id="27653" name="TextBox 6"/>
          <p:cNvSpPr txBox="1">
            <a:spLocks noChangeArrowheads="1"/>
          </p:cNvSpPr>
          <p:nvPr/>
        </p:nvSpPr>
        <p:spPr bwMode="auto">
          <a:xfrm>
            <a:off x="274638" y="4170363"/>
            <a:ext cx="3776662" cy="1754187"/>
          </a:xfrm>
          <a:prstGeom prst="rect">
            <a:avLst/>
          </a:prstGeom>
          <a:noFill/>
          <a:ln w="9525">
            <a:noFill/>
            <a:miter lim="800000"/>
            <a:headEnd/>
            <a:tailEnd/>
          </a:ln>
        </p:spPr>
        <p:txBody>
          <a:bodyPr>
            <a:prstTxWarp prst="textNoShape">
              <a:avLst/>
            </a:prstTxWarp>
            <a:spAutoFit/>
          </a:bodyPr>
          <a:lstStyle/>
          <a:p>
            <a:r>
              <a:rPr lang="en-US" sz="1800">
                <a:latin typeface="Calibri" charset="0"/>
              </a:rPr>
              <a:t>2002-2006</a:t>
            </a:r>
          </a:p>
          <a:p>
            <a:endParaRPr lang="en-US" sz="1800">
              <a:latin typeface="Calibri" charset="0"/>
            </a:endParaRPr>
          </a:p>
          <a:p>
            <a:endParaRPr lang="en-US" sz="1800">
              <a:latin typeface="Calibri" charset="0"/>
            </a:endParaRPr>
          </a:p>
          <a:p>
            <a:endParaRPr lang="en-US" sz="1800">
              <a:latin typeface="Calibri" charset="0"/>
            </a:endParaRPr>
          </a:p>
          <a:p>
            <a:endParaRPr lang="en-US" sz="1800">
              <a:latin typeface="Calibri" charset="0"/>
            </a:endParaRPr>
          </a:p>
          <a:p>
            <a:r>
              <a:rPr lang="en-US" sz="1800">
                <a:latin typeface="Calibri" charset="0"/>
              </a:rPr>
              <a:t>                                                2002-2008</a:t>
            </a:r>
          </a:p>
        </p:txBody>
      </p:sp>
      <p:sp>
        <p:nvSpPr>
          <p:cNvPr id="6" name="Footer Placeholder 5"/>
          <p:cNvSpPr>
            <a:spLocks noGrp="1"/>
          </p:cNvSpPr>
          <p:nvPr>
            <p:ph type="ftr" sz="quarter" idx="11"/>
          </p:nvPr>
        </p:nvSpPr>
        <p:spPr>
          <a:xfrm>
            <a:off x="741363" y="6356350"/>
            <a:ext cx="2895600" cy="365125"/>
          </a:xfrm>
        </p:spPr>
        <p:txBody>
          <a:bodyPr/>
          <a:lstStyle/>
          <a:p>
            <a:pPr>
              <a:defRPr/>
            </a:pPr>
            <a:r>
              <a:rPr lang="en-US"/>
              <a:t>UQO 16 fév 2010</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609600" y="1095375"/>
            <a:ext cx="7315200" cy="5005388"/>
          </a:xfrm>
          <a:prstGeom prst="rect">
            <a:avLst/>
          </a:prstGeom>
          <a:noFill/>
          <a:ln w="9525">
            <a:noFill/>
            <a:miter lim="800000"/>
            <a:headEnd/>
            <a:tailEnd/>
          </a:ln>
        </p:spPr>
      </p:pic>
      <p:sp>
        <p:nvSpPr>
          <p:cNvPr id="28675" name="Text Box 3"/>
          <p:cNvSpPr txBox="1">
            <a:spLocks noChangeArrowheads="1"/>
          </p:cNvSpPr>
          <p:nvPr/>
        </p:nvSpPr>
        <p:spPr bwMode="auto">
          <a:xfrm>
            <a:off x="2862263" y="287338"/>
            <a:ext cx="3886200" cy="460375"/>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Calibri" charset="0"/>
              </a:rPr>
              <a:t>Author Surveys (Alma Swan)</a:t>
            </a:r>
          </a:p>
        </p:txBody>
      </p:sp>
      <p:sp>
        <p:nvSpPr>
          <p:cNvPr id="4" name="Footer Placeholder 3"/>
          <p:cNvSpPr>
            <a:spLocks noGrp="1"/>
          </p:cNvSpPr>
          <p:nvPr>
            <p:ph type="ftr" sz="quarter" idx="11"/>
          </p:nvPr>
        </p:nvSpPr>
        <p:spPr/>
        <p:txBody>
          <a:bodyPr/>
          <a:lstStyle/>
          <a:p>
            <a:pPr>
              <a:defRPr/>
            </a:pPr>
            <a:r>
              <a:rPr lang="en-US"/>
              <a:t>UQO 16 fév 2010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6" descr="romeotemp.tiff"/>
          <p:cNvPicPr>
            <a:picLocks noChangeAspect="1"/>
          </p:cNvPicPr>
          <p:nvPr/>
        </p:nvPicPr>
        <p:blipFill>
          <a:blip r:embed="rId2"/>
          <a:srcRect/>
          <a:stretch>
            <a:fillRect/>
          </a:stretch>
        </p:blipFill>
        <p:spPr bwMode="auto">
          <a:xfrm>
            <a:off x="190500" y="0"/>
            <a:ext cx="8759825" cy="6858000"/>
          </a:xfrm>
          <a:prstGeom prst="rect">
            <a:avLst/>
          </a:prstGeom>
          <a:noFill/>
          <a:ln w="9525">
            <a:noFill/>
            <a:miter lim="800000"/>
            <a:headEnd/>
            <a:tailEnd/>
          </a:ln>
        </p:spPr>
      </p:pic>
      <p:sp>
        <p:nvSpPr>
          <p:cNvPr id="3" name="Footer Placeholder 2"/>
          <p:cNvSpPr>
            <a:spLocks noGrp="1"/>
          </p:cNvSpPr>
          <p:nvPr>
            <p:ph type="ftr" sz="quarter" idx="11"/>
          </p:nvPr>
        </p:nvSpPr>
        <p:spPr>
          <a:xfrm>
            <a:off x="4572000" y="6356350"/>
            <a:ext cx="2895600" cy="365125"/>
          </a:xfrm>
        </p:spPr>
        <p:txBody>
          <a:bodyPr/>
          <a:lstStyle/>
          <a:p>
            <a:pPr>
              <a:defRPr/>
            </a:pPr>
            <a:r>
              <a:rPr lang="en-US" dirty="0"/>
              <a:t>UQO 16 </a:t>
            </a:r>
            <a:r>
              <a:rPr lang="en-US" dirty="0" err="1"/>
              <a:t>fév</a:t>
            </a:r>
            <a:r>
              <a:rPr lang="en-US" dirty="0"/>
              <a:t> 2010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roarmap2012may.tiff"/>
          <p:cNvPicPr>
            <a:picLocks noGrp="1" noChangeAspect="1"/>
          </p:cNvPicPr>
          <p:nvPr>
            <p:ph idx="1"/>
          </p:nvPr>
        </p:nvPicPr>
        <p:blipFill>
          <a:blip r:embed="rId2"/>
          <a:srcRect t="-4816" b="-4816"/>
          <a:stretch>
            <a:fillRect/>
          </a:stretch>
        </p:blipFill>
        <p:spPr>
          <a:xfrm>
            <a:off x="0" y="457200"/>
            <a:ext cx="9144000" cy="4840942"/>
          </a:xfrm>
        </p:spPr>
      </p:pic>
      <p:sp>
        <p:nvSpPr>
          <p:cNvPr id="4" name="Footer Placeholder 3"/>
          <p:cNvSpPr>
            <a:spLocks noGrp="1"/>
          </p:cNvSpPr>
          <p:nvPr>
            <p:ph type="ftr" sz="quarter" idx="11"/>
          </p:nvPr>
        </p:nvSpPr>
        <p:spPr/>
        <p:txBody>
          <a:bodyPr/>
          <a:lstStyle/>
          <a:p>
            <a:r>
              <a:rPr lang="en-US" smtClean="0"/>
              <a:t>ACFAS2012 9 mai Montréal</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06400" y="228600"/>
            <a:ext cx="8509000" cy="1143000"/>
          </a:xfrm>
        </p:spPr>
        <p:txBody>
          <a:bodyPr/>
          <a:lstStyle/>
          <a:p>
            <a:r>
              <a:rPr lang="en-US" sz="3200"/>
              <a:t>Benefit/Cost comparisons for the UK</a:t>
            </a:r>
            <a:br>
              <a:rPr lang="en-US" sz="3200"/>
            </a:br>
            <a:r>
              <a:rPr lang="en-US" sz="2000"/>
              <a:t>(GBP millions over 20 years and benefit/cost ratio)</a:t>
            </a:r>
            <a:endParaRPr lang="en-AU" sz="2000"/>
          </a:p>
        </p:txBody>
      </p:sp>
      <p:sp>
        <p:nvSpPr>
          <p:cNvPr id="67587" name="Rectangle 3"/>
          <p:cNvSpPr>
            <a:spLocks noChangeArrowheads="1"/>
          </p:cNvSpPr>
          <p:nvPr/>
        </p:nvSpPr>
        <p:spPr bwMode="auto">
          <a:xfrm>
            <a:off x="6767513" y="6553200"/>
            <a:ext cx="2300287" cy="244475"/>
          </a:xfrm>
          <a:prstGeom prst="rect">
            <a:avLst/>
          </a:prstGeom>
          <a:noFill/>
          <a:ln w="9525">
            <a:noFill/>
            <a:miter lim="800000"/>
            <a:headEnd/>
            <a:tailEnd/>
          </a:ln>
        </p:spPr>
        <p:txBody>
          <a:bodyPr wrap="none">
            <a:prstTxWarp prst="textNoShape">
              <a:avLst/>
            </a:prstTxWarp>
            <a:spAutoFit/>
          </a:bodyPr>
          <a:lstStyle/>
          <a:p>
            <a:r>
              <a:rPr lang="en-GB" sz="1000">
                <a:solidFill>
                  <a:srgbClr val="A50021"/>
                </a:solidFill>
                <a:latin typeface="Tahoma" charset="0"/>
              </a:rPr>
              <a:t>Centre for Strategic Economic Studies</a:t>
            </a:r>
            <a:endParaRPr lang="en-US" sz="1000">
              <a:solidFill>
                <a:srgbClr val="A50021"/>
              </a:solidFill>
              <a:latin typeface="Tahoma" charset="0"/>
            </a:endParaRPr>
          </a:p>
        </p:txBody>
      </p:sp>
      <p:sp>
        <p:nvSpPr>
          <p:cNvPr id="67588" name="Text Box 4"/>
          <p:cNvSpPr txBox="1">
            <a:spLocks noChangeArrowheads="1"/>
          </p:cNvSpPr>
          <p:nvPr/>
        </p:nvSpPr>
        <p:spPr bwMode="auto">
          <a:xfrm>
            <a:off x="762000" y="6019800"/>
            <a:ext cx="7924800" cy="549275"/>
          </a:xfrm>
          <a:prstGeom prst="rect">
            <a:avLst/>
          </a:prstGeom>
          <a:noFill/>
          <a:ln w="9525">
            <a:noFill/>
            <a:miter lim="800000"/>
            <a:headEnd/>
            <a:tailEnd/>
          </a:ln>
        </p:spPr>
        <p:txBody>
          <a:bodyPr>
            <a:prstTxWarp prst="textNoShape">
              <a:avLst/>
            </a:prstTxWarp>
            <a:spAutoFit/>
          </a:bodyPr>
          <a:lstStyle/>
          <a:p>
            <a:r>
              <a:rPr lang="en-US" sz="1000">
                <a:solidFill>
                  <a:srgbClr val="000000"/>
                </a:solidFill>
                <a:latin typeface="Tahoma" charset="0"/>
                <a:ea typeface="Times New Roman" charset="0"/>
                <a:cs typeface="Times New Roman" charset="0"/>
              </a:rPr>
              <a:t>Note: </a:t>
            </a:r>
            <a:r>
              <a:rPr lang="en-GB" sz="1000">
                <a:solidFill>
                  <a:srgbClr val="000000"/>
                </a:solidFill>
                <a:latin typeface="Tahoma" charset="0"/>
                <a:ea typeface="Times New Roman" charset="0"/>
                <a:cs typeface="Times New Roman" charset="0"/>
              </a:rPr>
              <a:t>Compares Open Access alternatives against subscription</a:t>
            </a:r>
            <a:r>
              <a:rPr lang="en-US" sz="1000">
                <a:solidFill>
                  <a:srgbClr val="000000"/>
                </a:solidFill>
                <a:latin typeface="Tahoma" charset="0"/>
                <a:ea typeface="Times New Roman" charset="0"/>
                <a:cs typeface="Times New Roman" charset="0"/>
              </a:rPr>
              <a:t> publishing of national outputs</a:t>
            </a:r>
            <a:r>
              <a:rPr lang="en-GB" sz="1000">
                <a:solidFill>
                  <a:srgbClr val="000000"/>
                </a:solidFill>
                <a:latin typeface="Tahoma" charset="0"/>
                <a:ea typeface="Times New Roman" charset="0"/>
                <a:cs typeface="Times New Roman" charset="0"/>
              </a:rPr>
              <a:t>, with costs, savings and increased returns expressed in Net Present Value over 20 years (GBP millions).</a:t>
            </a:r>
            <a:r>
              <a:rPr lang="en-GB" sz="1000">
                <a:solidFill>
                  <a:srgbClr val="000000"/>
                </a:solidFill>
                <a:latin typeface="Tahoma" charset="0"/>
              </a:rPr>
              <a:t> </a:t>
            </a:r>
            <a:r>
              <a:rPr lang="en-US" sz="1000">
                <a:solidFill>
                  <a:srgbClr val="000000"/>
                </a:solidFill>
                <a:latin typeface="Tahoma" charset="0"/>
              </a:rPr>
              <a:t>Returns are to public sector and higher education R&amp;D spending. HE = Higher Education.</a:t>
            </a:r>
            <a:endParaRPr lang="en-GB" sz="1000">
              <a:solidFill>
                <a:srgbClr val="000000"/>
              </a:solidFill>
              <a:latin typeface="Tahoma" charset="0"/>
            </a:endParaRPr>
          </a:p>
        </p:txBody>
      </p:sp>
      <p:pic>
        <p:nvPicPr>
          <p:cNvPr id="67589" name="Picture 8"/>
          <p:cNvPicPr>
            <a:picLocks noChangeAspect="1" noChangeArrowheads="1"/>
          </p:cNvPicPr>
          <p:nvPr/>
        </p:nvPicPr>
        <p:blipFill>
          <a:blip r:embed="rId3"/>
          <a:srcRect/>
          <a:stretch>
            <a:fillRect/>
          </a:stretch>
        </p:blipFill>
        <p:spPr bwMode="auto">
          <a:xfrm>
            <a:off x="762000" y="1752600"/>
            <a:ext cx="7924800" cy="4683125"/>
          </a:xfrm>
          <a:prstGeom prst="rect">
            <a:avLst/>
          </a:prstGeom>
          <a:noFill/>
          <a:ln w="9525">
            <a:noFill/>
            <a:miter lim="800000"/>
            <a:headEnd/>
            <a:tailEnd/>
          </a:ln>
        </p:spPr>
      </p:pic>
      <p:sp>
        <p:nvSpPr>
          <p:cNvPr id="67590" name="Oval 9"/>
          <p:cNvSpPr>
            <a:spLocks noChangeArrowheads="1"/>
          </p:cNvSpPr>
          <p:nvPr/>
        </p:nvSpPr>
        <p:spPr bwMode="auto">
          <a:xfrm>
            <a:off x="8001000" y="4419600"/>
            <a:ext cx="990600" cy="914400"/>
          </a:xfrm>
          <a:prstGeom prst="ellipse">
            <a:avLst/>
          </a:prstGeom>
          <a:noFill/>
          <a:ln w="28575">
            <a:solidFill>
              <a:srgbClr val="A50021"/>
            </a:solidFill>
            <a:miter lim="800000"/>
            <a:headEnd/>
            <a:tailEnd/>
          </a:ln>
        </p:spPr>
        <p:txBody>
          <a:bodyPr wrap="none" anchor="ctr">
            <a:prstTxWarp prst="textNoShape">
              <a:avLst/>
            </a:prstTxWarp>
          </a:bodyPr>
          <a:lstStyle/>
          <a:p>
            <a:pPr algn="ctr"/>
            <a:endParaRPr lang="en-AU">
              <a:solidFill>
                <a:srgbClr val="CC0000"/>
              </a:solidFill>
            </a:endParaRPr>
          </a:p>
        </p:txBody>
      </p:sp>
      <p:sp>
        <p:nvSpPr>
          <p:cNvPr id="7" name="Footer Placeholder 6"/>
          <p:cNvSpPr>
            <a:spLocks noGrp="1"/>
          </p:cNvSpPr>
          <p:nvPr>
            <p:ph type="ftr" sz="quarter" idx="11"/>
          </p:nvPr>
        </p:nvSpPr>
        <p:spPr/>
        <p:txBody>
          <a:bodyPr/>
          <a:lstStyle/>
          <a:p>
            <a:pPr>
              <a:defRPr/>
            </a:pPr>
            <a:r>
              <a:rPr lang="en-US"/>
              <a:t>UQO 16 fév 2010</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0"/>
            <a:ext cx="8763000" cy="1447800"/>
          </a:xfrm>
        </p:spPr>
        <p:txBody>
          <a:bodyPr/>
          <a:lstStyle/>
          <a:p>
            <a:pPr algn="l" eaLnBrk="1" hangingPunct="1"/>
            <a:r>
              <a:rPr lang="en-US" sz="4800" b="1" dirty="0" smtClean="0">
                <a:solidFill>
                  <a:schemeClr val="tx1"/>
                </a:solidFill>
              </a:rPr>
              <a:t>Scenario de transition</a:t>
            </a:r>
            <a:endParaRPr lang="en-US" sz="3600" dirty="0">
              <a:solidFill>
                <a:schemeClr val="tx1"/>
              </a:solidFill>
            </a:endParaRPr>
          </a:p>
        </p:txBody>
      </p:sp>
      <p:sp>
        <p:nvSpPr>
          <p:cNvPr id="20483" name="Rectangle 3"/>
          <p:cNvSpPr>
            <a:spLocks noGrp="1" noChangeArrowheads="1"/>
          </p:cNvSpPr>
          <p:nvPr>
            <p:ph type="body" idx="1"/>
          </p:nvPr>
        </p:nvSpPr>
        <p:spPr>
          <a:xfrm>
            <a:off x="685800" y="1371600"/>
            <a:ext cx="8001000" cy="4876800"/>
          </a:xfrm>
        </p:spPr>
        <p:txBody>
          <a:bodyPr/>
          <a:lstStyle/>
          <a:p>
            <a:pPr marL="571500" indent="-571500" algn="ctr" eaLnBrk="1" hangingPunct="1">
              <a:lnSpc>
                <a:spcPct val="90000"/>
              </a:lnSpc>
              <a:buFontTx/>
              <a:buNone/>
            </a:pPr>
            <a:endParaRPr lang="en-US" sz="1800" dirty="0" smtClean="0"/>
          </a:p>
          <a:p>
            <a:pPr marL="571500" indent="-571500" eaLnBrk="1" hangingPunct="1">
              <a:lnSpc>
                <a:spcPct val="90000"/>
              </a:lnSpc>
              <a:buFont typeface="+mj-lt"/>
              <a:buAutoNum type="arabicPeriod"/>
            </a:pPr>
            <a:r>
              <a:rPr lang="en-US" sz="2800" b="1" dirty="0" err="1" smtClean="0"/>
              <a:t>Politique</a:t>
            </a:r>
            <a:r>
              <a:rPr lang="en-US" sz="2800" b="1" dirty="0" smtClean="0"/>
              <a:t> </a:t>
            </a:r>
            <a:r>
              <a:rPr lang="en-US" sz="2800" b="1" dirty="0" err="1" smtClean="0"/>
              <a:t>d’autoarchivage</a:t>
            </a:r>
            <a:r>
              <a:rPr lang="en-US" sz="2800" b="1" dirty="0" smtClean="0"/>
              <a:t> </a:t>
            </a:r>
            <a:r>
              <a:rPr lang="en-US" sz="2800" b="1" dirty="0" err="1" smtClean="0"/>
              <a:t>obligatoire</a:t>
            </a:r>
            <a:r>
              <a:rPr lang="en-US" sz="2800" b="1" dirty="0" smtClean="0"/>
              <a:t> (</a:t>
            </a:r>
            <a:r>
              <a:rPr lang="en-US" sz="2800" b="1" dirty="0" err="1" smtClean="0"/>
              <a:t>universités</a:t>
            </a:r>
            <a:r>
              <a:rPr lang="en-US" sz="2800" b="1" dirty="0" smtClean="0"/>
              <a:t> et </a:t>
            </a:r>
            <a:r>
              <a:rPr lang="en-US" sz="2800" b="1" dirty="0" err="1" smtClean="0"/>
              <a:t>bailleurs</a:t>
            </a:r>
            <a:r>
              <a:rPr lang="en-US" sz="2800" b="1" dirty="0" smtClean="0"/>
              <a:t> de </a:t>
            </a:r>
            <a:r>
              <a:rPr lang="en-US" sz="2800" b="1" dirty="0" err="1" smtClean="0"/>
              <a:t>fonds</a:t>
            </a:r>
            <a:r>
              <a:rPr lang="en-US" sz="2800" b="1" dirty="0" smtClean="0"/>
              <a:t>) </a:t>
            </a:r>
          </a:p>
          <a:p>
            <a:pPr marL="571500" indent="-571500" eaLnBrk="1" hangingPunct="1">
              <a:lnSpc>
                <a:spcPct val="90000"/>
              </a:lnSpc>
              <a:buFont typeface="+mj-lt"/>
              <a:buAutoNum type="arabicPeriod"/>
            </a:pPr>
            <a:r>
              <a:rPr lang="en-US" sz="2800" dirty="0" smtClean="0">
                <a:solidFill>
                  <a:srgbClr val="0FC133"/>
                </a:solidFill>
              </a:rPr>
              <a:t>OA </a:t>
            </a:r>
            <a:r>
              <a:rPr lang="en-US" sz="2800" dirty="0" err="1" smtClean="0">
                <a:solidFill>
                  <a:srgbClr val="0FC133"/>
                </a:solidFill>
              </a:rPr>
              <a:t>vert</a:t>
            </a:r>
            <a:r>
              <a:rPr lang="en-US" sz="2800" dirty="0" smtClean="0">
                <a:solidFill>
                  <a:srgbClr val="0FC133"/>
                </a:solidFill>
              </a:rPr>
              <a:t> </a:t>
            </a:r>
            <a:r>
              <a:rPr lang="en-US" sz="2800" dirty="0" err="1" smtClean="0"/>
              <a:t>à</a:t>
            </a:r>
            <a:r>
              <a:rPr lang="en-US" sz="2800" dirty="0" smtClean="0"/>
              <a:t> 100%</a:t>
            </a:r>
          </a:p>
          <a:p>
            <a:pPr marL="571500" indent="-571500" eaLnBrk="1" hangingPunct="1">
              <a:lnSpc>
                <a:spcPct val="90000"/>
              </a:lnSpc>
              <a:buFont typeface="+mj-lt"/>
              <a:buAutoNum type="arabicPeriod"/>
            </a:pPr>
            <a:r>
              <a:rPr lang="en-US" sz="2800" dirty="0" smtClean="0"/>
              <a:t>Annulations des </a:t>
            </a:r>
            <a:r>
              <a:rPr lang="en-US" sz="2800" dirty="0" err="1" smtClean="0"/>
              <a:t>abonnements</a:t>
            </a:r>
            <a:r>
              <a:rPr lang="en-US" sz="2800" dirty="0" smtClean="0"/>
              <a:t> aux revues</a:t>
            </a:r>
          </a:p>
          <a:p>
            <a:pPr marL="571500" indent="-571500" eaLnBrk="1" hangingPunct="1">
              <a:lnSpc>
                <a:spcPct val="90000"/>
              </a:lnSpc>
              <a:buFont typeface="+mj-lt"/>
              <a:buAutoNum type="arabicPeriod"/>
            </a:pPr>
            <a:r>
              <a:rPr lang="en-US" sz="2800" dirty="0" smtClean="0"/>
              <a:t>Fin de </a:t>
            </a:r>
            <a:r>
              <a:rPr lang="en-US" sz="2800" dirty="0" err="1" smtClean="0"/>
              <a:t>fournitutre</a:t>
            </a:r>
            <a:r>
              <a:rPr lang="en-US" sz="2800" dirty="0" smtClean="0"/>
              <a:t> des versions </a:t>
            </a:r>
            <a:r>
              <a:rPr lang="en-US" sz="2800" dirty="0" err="1" smtClean="0"/>
              <a:t>imprimées</a:t>
            </a:r>
            <a:r>
              <a:rPr lang="en-US" sz="2800" dirty="0" smtClean="0"/>
              <a:t> et en-</a:t>
            </a:r>
            <a:r>
              <a:rPr lang="en-US" sz="2800" dirty="0" err="1" smtClean="0"/>
              <a:t>ligne</a:t>
            </a:r>
            <a:endParaRPr lang="en-US" sz="2800" dirty="0" smtClean="0"/>
          </a:p>
          <a:p>
            <a:pPr marL="571500" indent="-571500" eaLnBrk="1" hangingPunct="1">
              <a:lnSpc>
                <a:spcPct val="90000"/>
              </a:lnSpc>
              <a:buFont typeface="+mj-lt"/>
              <a:buAutoNum type="arabicPeriod"/>
            </a:pPr>
            <a:r>
              <a:rPr lang="en-US" sz="2800" dirty="0" err="1" smtClean="0"/>
              <a:t>Archivage</a:t>
            </a:r>
            <a:r>
              <a:rPr lang="en-US" sz="2800" dirty="0" smtClean="0"/>
              <a:t> par les </a:t>
            </a:r>
            <a:r>
              <a:rPr lang="en-US" sz="2800" dirty="0" err="1" smtClean="0"/>
              <a:t>dépôts</a:t>
            </a:r>
            <a:r>
              <a:rPr lang="en-US" sz="2800" dirty="0" smtClean="0"/>
              <a:t> </a:t>
            </a:r>
            <a:r>
              <a:rPr lang="en-US" sz="2800" dirty="0" err="1" smtClean="0"/>
              <a:t>institutionnels</a:t>
            </a:r>
            <a:endParaRPr lang="en-US" sz="2800" dirty="0" smtClean="0"/>
          </a:p>
          <a:p>
            <a:pPr marL="571500" indent="-571500" eaLnBrk="1" hangingPunct="1">
              <a:lnSpc>
                <a:spcPct val="90000"/>
              </a:lnSpc>
              <a:buFont typeface="+mj-lt"/>
              <a:buAutoNum type="arabicPeriod"/>
            </a:pPr>
            <a:r>
              <a:rPr lang="en-US" sz="2800" dirty="0" smtClean="0"/>
              <a:t>Conversion </a:t>
            </a:r>
            <a:r>
              <a:rPr lang="en-US" sz="2800" dirty="0" err="1" smtClean="0"/>
              <a:t>à</a:t>
            </a:r>
            <a:r>
              <a:rPr lang="en-US" sz="2800" dirty="0" smtClean="0"/>
              <a:t> </a:t>
            </a:r>
            <a:r>
              <a:rPr lang="en-US" sz="2800" dirty="0" err="1" smtClean="0"/>
              <a:t>l’édition</a:t>
            </a:r>
            <a:r>
              <a:rPr lang="en-US" sz="2800" dirty="0" smtClean="0"/>
              <a:t> </a:t>
            </a:r>
            <a:r>
              <a:rPr lang="en-US" sz="2800" dirty="0" smtClean="0">
                <a:solidFill>
                  <a:srgbClr val="FF6600"/>
                </a:solidFill>
              </a:rPr>
              <a:t>OA </a:t>
            </a:r>
            <a:r>
              <a:rPr lang="en-US" sz="2800" dirty="0" err="1" smtClean="0">
                <a:solidFill>
                  <a:srgbClr val="FF6600"/>
                </a:solidFill>
              </a:rPr>
              <a:t>doré</a:t>
            </a:r>
            <a:endParaRPr lang="en-US" sz="2800" dirty="0" smtClean="0">
              <a:solidFill>
                <a:srgbClr val="FF6600"/>
              </a:solidFill>
            </a:endParaRPr>
          </a:p>
          <a:p>
            <a:pPr marL="571500" indent="-571500" eaLnBrk="1" hangingPunct="1">
              <a:lnSpc>
                <a:spcPct val="90000"/>
              </a:lnSpc>
              <a:buFont typeface="+mj-lt"/>
              <a:buAutoNum type="arabicPeriod"/>
            </a:pPr>
            <a:r>
              <a:rPr lang="en-US" sz="2800" dirty="0" err="1" smtClean="0">
                <a:solidFill>
                  <a:schemeClr val="accent6">
                    <a:lumMod val="50000"/>
                  </a:schemeClr>
                </a:solidFill>
              </a:rPr>
              <a:t>Libération</a:t>
            </a:r>
            <a:r>
              <a:rPr lang="en-US" sz="2800" dirty="0" smtClean="0">
                <a:solidFill>
                  <a:schemeClr val="accent6">
                    <a:lumMod val="50000"/>
                  </a:schemeClr>
                </a:solidFill>
              </a:rPr>
              <a:t> des </a:t>
            </a:r>
            <a:r>
              <a:rPr lang="en-US" sz="2800" dirty="0" err="1" smtClean="0">
                <a:solidFill>
                  <a:schemeClr val="accent6">
                    <a:lumMod val="50000"/>
                  </a:schemeClr>
                </a:solidFill>
              </a:rPr>
              <a:t>fonds</a:t>
            </a:r>
            <a:r>
              <a:rPr lang="en-US" sz="2800" dirty="0" smtClean="0">
                <a:solidFill>
                  <a:schemeClr val="accent6">
                    <a:lumMod val="50000"/>
                  </a:schemeClr>
                </a:solidFill>
              </a:rPr>
              <a:t> </a:t>
            </a:r>
            <a:r>
              <a:rPr lang="en-US" sz="2800" dirty="0" err="1" smtClean="0">
                <a:solidFill>
                  <a:schemeClr val="accent6">
                    <a:lumMod val="50000"/>
                  </a:schemeClr>
                </a:solidFill>
              </a:rPr>
              <a:t>d’abonnement</a:t>
            </a:r>
            <a:r>
              <a:rPr lang="en-US" sz="2800" dirty="0" smtClean="0">
                <a:solidFill>
                  <a:schemeClr val="accent6">
                    <a:lumMod val="50000"/>
                  </a:schemeClr>
                </a:solidFill>
              </a:rPr>
              <a:t> pour payer </a:t>
            </a:r>
            <a:r>
              <a:rPr lang="en-US" sz="2800" dirty="0" err="1" smtClean="0">
                <a:solidFill>
                  <a:schemeClr val="accent6">
                    <a:lumMod val="50000"/>
                  </a:schemeClr>
                </a:solidFill>
              </a:rPr>
              <a:t>l’</a:t>
            </a:r>
            <a:r>
              <a:rPr lang="en-US" sz="2800" dirty="0" err="1" smtClean="0">
                <a:solidFill>
                  <a:srgbClr val="FF6600"/>
                </a:solidFill>
              </a:rPr>
              <a:t>OA</a:t>
            </a:r>
            <a:r>
              <a:rPr lang="en-US" sz="2800" dirty="0" smtClean="0">
                <a:solidFill>
                  <a:srgbClr val="FF6600"/>
                </a:solidFill>
              </a:rPr>
              <a:t> </a:t>
            </a:r>
            <a:r>
              <a:rPr lang="en-US" sz="2800" dirty="0" err="1" smtClean="0">
                <a:solidFill>
                  <a:srgbClr val="FF6600"/>
                </a:solidFill>
              </a:rPr>
              <a:t>doré</a:t>
            </a:r>
            <a:endParaRPr lang="en-US" sz="2800" dirty="0" smtClean="0">
              <a:solidFill>
                <a:schemeClr val="accent6">
                  <a:lumMod val="50000"/>
                </a:schemeClr>
              </a:solidFill>
            </a:endParaRPr>
          </a:p>
          <a:p>
            <a:pPr marL="571500" indent="-571500" eaLnBrk="1" hangingPunct="1">
              <a:lnSpc>
                <a:spcPct val="90000"/>
              </a:lnSpc>
              <a:buFontTx/>
              <a:buNone/>
            </a:pPr>
            <a:endParaRPr lang="en-US" sz="2800" b="1" dirty="0" smtClean="0"/>
          </a:p>
          <a:p>
            <a:pPr marL="571500" indent="-571500" eaLnBrk="1" hangingPunct="1">
              <a:lnSpc>
                <a:spcPct val="90000"/>
              </a:lnSpc>
              <a:buFontTx/>
              <a:buNone/>
            </a:pPr>
            <a:endParaRPr lang="en-US" sz="2000" dirty="0"/>
          </a:p>
          <a:p>
            <a:pPr marL="571500" indent="-571500" algn="ctr" eaLnBrk="1" hangingPunct="1">
              <a:lnSpc>
                <a:spcPct val="90000"/>
              </a:lnSpc>
            </a:pPr>
            <a:endParaRPr lang="en-US" sz="2000" dirty="0"/>
          </a:p>
          <a:p>
            <a:pPr marL="571500" indent="-571500" algn="ctr" eaLnBrk="1" hangingPunct="1">
              <a:lnSpc>
                <a:spcPct val="90000"/>
              </a:lnSpc>
            </a:pPr>
            <a:endParaRPr lang="en-US" sz="2000" dirty="0"/>
          </a:p>
        </p:txBody>
      </p:sp>
      <p:sp>
        <p:nvSpPr>
          <p:cNvPr id="6" name="Footer Placeholder 5"/>
          <p:cNvSpPr>
            <a:spLocks noGrp="1"/>
          </p:cNvSpPr>
          <p:nvPr>
            <p:ph type="ftr" sz="quarter" idx="11"/>
          </p:nvPr>
        </p:nvSpPr>
        <p:spPr/>
        <p:txBody>
          <a:bodyPr/>
          <a:lstStyle/>
          <a:p>
            <a:r>
              <a:rPr lang="en-US" smtClean="0"/>
              <a:t>ACFAS2012 9 mai Montréal</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0"/>
            <a:ext cx="8763000" cy="1447800"/>
          </a:xfrm>
        </p:spPr>
        <p:txBody>
          <a:bodyPr/>
          <a:lstStyle/>
          <a:p>
            <a:pPr algn="l" eaLnBrk="1" hangingPunct="1"/>
            <a:r>
              <a:rPr lang="en-US" sz="4800" b="1" dirty="0" smtClean="0">
                <a:solidFill>
                  <a:schemeClr val="tx1"/>
                </a:solidFill>
              </a:rPr>
              <a:t>Situation </a:t>
            </a:r>
            <a:r>
              <a:rPr lang="en-US" sz="4800" b="1" dirty="0" err="1" smtClean="0">
                <a:solidFill>
                  <a:schemeClr val="tx1"/>
                </a:solidFill>
              </a:rPr>
              <a:t>actuelle</a:t>
            </a:r>
            <a:endParaRPr lang="en-US" sz="3600" dirty="0">
              <a:solidFill>
                <a:schemeClr val="tx1"/>
              </a:solidFill>
            </a:endParaRPr>
          </a:p>
        </p:txBody>
      </p:sp>
      <p:sp>
        <p:nvSpPr>
          <p:cNvPr id="20483" name="Rectangle 3"/>
          <p:cNvSpPr>
            <a:spLocks noGrp="1" noChangeArrowheads="1"/>
          </p:cNvSpPr>
          <p:nvPr>
            <p:ph type="body" idx="1"/>
          </p:nvPr>
        </p:nvSpPr>
        <p:spPr>
          <a:xfrm>
            <a:off x="685800" y="1371600"/>
            <a:ext cx="8001000" cy="4876800"/>
          </a:xfrm>
        </p:spPr>
        <p:txBody>
          <a:bodyPr/>
          <a:lstStyle/>
          <a:p>
            <a:pPr marL="571500" indent="-571500" algn="ctr" eaLnBrk="1" hangingPunct="1">
              <a:lnSpc>
                <a:spcPct val="90000"/>
              </a:lnSpc>
              <a:buFontTx/>
              <a:buNone/>
            </a:pPr>
            <a:endParaRPr lang="en-US" sz="1800" dirty="0" smtClean="0"/>
          </a:p>
          <a:p>
            <a:pPr marL="571500" indent="-571500" eaLnBrk="1" hangingPunct="1">
              <a:lnSpc>
                <a:spcPct val="90000"/>
              </a:lnSpc>
              <a:buFont typeface="Courier New" charset="0"/>
              <a:buChar char="o"/>
            </a:pPr>
            <a:r>
              <a:rPr lang="en-US" sz="2800" dirty="0" smtClean="0"/>
              <a:t>Les </a:t>
            </a:r>
            <a:r>
              <a:rPr lang="en-US" sz="2800" dirty="0" err="1" smtClean="0"/>
              <a:t>fonds</a:t>
            </a:r>
            <a:r>
              <a:rPr lang="en-US" sz="2800" dirty="0" smtClean="0"/>
              <a:t> </a:t>
            </a:r>
            <a:r>
              <a:rPr lang="en-US" sz="2800" dirty="0" err="1" smtClean="0"/>
              <a:t>institutionnels</a:t>
            </a:r>
            <a:r>
              <a:rPr lang="en-US" sz="2800" dirty="0" smtClean="0"/>
              <a:t> pour la publication </a:t>
            </a:r>
            <a:r>
              <a:rPr lang="en-US" sz="2800" dirty="0" err="1" smtClean="0"/>
              <a:t>sont</a:t>
            </a:r>
            <a:r>
              <a:rPr lang="en-US" sz="2800" dirty="0" smtClean="0"/>
              <a:t> </a:t>
            </a:r>
            <a:r>
              <a:rPr lang="en-US" sz="2800" dirty="0" err="1" smtClean="0"/>
              <a:t>verrouillés</a:t>
            </a:r>
            <a:r>
              <a:rPr lang="en-US" sz="2800" dirty="0" smtClean="0"/>
              <a:t> </a:t>
            </a:r>
            <a:r>
              <a:rPr lang="en-US" sz="2800" dirty="0" err="1" smtClean="0"/>
              <a:t>dans</a:t>
            </a:r>
            <a:r>
              <a:rPr lang="en-US" sz="2800" dirty="0" smtClean="0"/>
              <a:t> les </a:t>
            </a:r>
            <a:r>
              <a:rPr lang="en-US" sz="2800" dirty="0" err="1" smtClean="0"/>
              <a:t>abonnements</a:t>
            </a:r>
            <a:r>
              <a:rPr lang="en-US" sz="2800" dirty="0" smtClean="0"/>
              <a:t> de revues de </a:t>
            </a:r>
            <a:r>
              <a:rPr lang="en-US" sz="2800" dirty="0" err="1" smtClean="0"/>
              <a:t>moins</a:t>
            </a:r>
            <a:r>
              <a:rPr lang="en-US" sz="2800" dirty="0" smtClean="0"/>
              <a:t> en </a:t>
            </a:r>
            <a:r>
              <a:rPr lang="en-US" sz="2800" dirty="0" err="1" smtClean="0"/>
              <a:t>moins</a:t>
            </a:r>
            <a:r>
              <a:rPr lang="en-US" sz="2800" dirty="0" smtClean="0"/>
              <a:t> </a:t>
            </a:r>
            <a:r>
              <a:rPr lang="en-US" sz="2800" dirty="0" err="1" smtClean="0"/>
              <a:t>abordable</a:t>
            </a:r>
            <a:endParaRPr lang="en-US" sz="2800" dirty="0" smtClean="0"/>
          </a:p>
          <a:p>
            <a:pPr marL="571500" indent="-571500" eaLnBrk="1" hangingPunct="1">
              <a:lnSpc>
                <a:spcPct val="90000"/>
              </a:lnSpc>
              <a:buFont typeface="Courier New" charset="0"/>
              <a:buChar char="o"/>
            </a:pPr>
            <a:r>
              <a:rPr lang="en-US" sz="2800" dirty="0" smtClean="0"/>
              <a:t>Le </a:t>
            </a:r>
            <a:r>
              <a:rPr lang="en-US" sz="2800" dirty="0" err="1" smtClean="0"/>
              <a:t>coût</a:t>
            </a:r>
            <a:r>
              <a:rPr lang="en-US" sz="2800" dirty="0" smtClean="0"/>
              <a:t> de </a:t>
            </a:r>
            <a:r>
              <a:rPr lang="en-US" sz="2800" dirty="0" err="1" smtClean="0"/>
              <a:t>l’</a:t>
            </a:r>
            <a:r>
              <a:rPr lang="en-US" sz="2800" dirty="0" err="1" smtClean="0">
                <a:solidFill>
                  <a:srgbClr val="FF6600"/>
                </a:solidFill>
              </a:rPr>
              <a:t>OA</a:t>
            </a:r>
            <a:r>
              <a:rPr lang="en-US" sz="2800" dirty="0" smtClean="0">
                <a:solidFill>
                  <a:srgbClr val="FF6600"/>
                </a:solidFill>
              </a:rPr>
              <a:t> </a:t>
            </a:r>
            <a:r>
              <a:rPr lang="en-US" sz="2800" dirty="0" err="1" smtClean="0">
                <a:solidFill>
                  <a:srgbClr val="FF6600"/>
                </a:solidFill>
              </a:rPr>
              <a:t>doré</a:t>
            </a:r>
            <a:r>
              <a:rPr lang="en-US" sz="2800" dirty="0" smtClean="0"/>
              <a:t> </a:t>
            </a:r>
            <a:r>
              <a:rPr lang="en-US" sz="2800" dirty="0" err="1" smtClean="0"/>
              <a:t>est</a:t>
            </a:r>
            <a:r>
              <a:rPr lang="en-US" sz="2800" dirty="0" smtClean="0"/>
              <a:t>  </a:t>
            </a:r>
            <a:r>
              <a:rPr lang="en-US" sz="2800" dirty="0" err="1" smtClean="0"/>
              <a:t>inabordable</a:t>
            </a:r>
            <a:r>
              <a:rPr lang="en-US" sz="2800" dirty="0" smtClean="0"/>
              <a:t> – payer </a:t>
            </a:r>
            <a:r>
              <a:rPr lang="en-US" sz="2800" dirty="0" err="1" smtClean="0"/>
              <a:t>l’</a:t>
            </a:r>
            <a:r>
              <a:rPr lang="en-US" sz="2800" dirty="0" err="1" smtClean="0">
                <a:solidFill>
                  <a:srgbClr val="FF6600"/>
                </a:solidFill>
              </a:rPr>
              <a:t>OA</a:t>
            </a:r>
            <a:r>
              <a:rPr lang="en-US" sz="2800" dirty="0" smtClean="0">
                <a:solidFill>
                  <a:srgbClr val="FF6600"/>
                </a:solidFill>
              </a:rPr>
              <a:t> </a:t>
            </a:r>
            <a:r>
              <a:rPr lang="en-US" sz="2800" dirty="0" err="1" smtClean="0">
                <a:solidFill>
                  <a:srgbClr val="FF6600"/>
                </a:solidFill>
              </a:rPr>
              <a:t>doré</a:t>
            </a:r>
            <a:r>
              <a:rPr lang="en-US" sz="2800" dirty="0" smtClean="0"/>
              <a:t> </a:t>
            </a:r>
            <a:r>
              <a:rPr lang="en-US" sz="2800" dirty="0" err="1" smtClean="0"/>
              <a:t>c’est</a:t>
            </a:r>
            <a:r>
              <a:rPr lang="en-US" sz="2800" dirty="0" smtClean="0"/>
              <a:t> payer double</a:t>
            </a:r>
          </a:p>
          <a:p>
            <a:pPr marL="571500" indent="-571500" eaLnBrk="1" hangingPunct="1">
              <a:lnSpc>
                <a:spcPct val="90000"/>
              </a:lnSpc>
              <a:buFontTx/>
              <a:buNone/>
            </a:pPr>
            <a:endParaRPr lang="en-US" sz="2000" dirty="0" smtClean="0"/>
          </a:p>
          <a:p>
            <a:pPr marL="571500" indent="-571500" algn="ctr" eaLnBrk="1" hangingPunct="1">
              <a:lnSpc>
                <a:spcPct val="90000"/>
              </a:lnSpc>
            </a:pPr>
            <a:endParaRPr lang="en-US" sz="2000" dirty="0"/>
          </a:p>
          <a:p>
            <a:pPr marL="571500" indent="-571500" algn="ctr" eaLnBrk="1" hangingPunct="1">
              <a:lnSpc>
                <a:spcPct val="90000"/>
              </a:lnSpc>
            </a:pPr>
            <a:endParaRPr lang="en-US" sz="2000" dirty="0"/>
          </a:p>
        </p:txBody>
      </p:sp>
      <p:sp>
        <p:nvSpPr>
          <p:cNvPr id="6" name="Footer Placeholder 5"/>
          <p:cNvSpPr>
            <a:spLocks noGrp="1"/>
          </p:cNvSpPr>
          <p:nvPr>
            <p:ph type="ftr" sz="quarter" idx="11"/>
          </p:nvPr>
        </p:nvSpPr>
        <p:spPr/>
        <p:txBody>
          <a:bodyPr/>
          <a:lstStyle/>
          <a:p>
            <a:r>
              <a:rPr lang="en-US" smtClean="0"/>
              <a:t>ACFAS2012 9 mai Montréal</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3"/>
          <p:cNvSpPr>
            <a:spLocks noGrp="1" noChangeArrowheads="1"/>
          </p:cNvSpPr>
          <p:nvPr>
            <p:ph type="body" idx="1"/>
          </p:nvPr>
        </p:nvSpPr>
        <p:spPr>
          <a:xfrm>
            <a:off x="0" y="0"/>
            <a:ext cx="9144000" cy="6858000"/>
          </a:xfrm>
        </p:spPr>
        <p:txBody>
          <a:bodyPr/>
          <a:lstStyle/>
          <a:p>
            <a:pPr eaLnBrk="1" hangingPunct="1">
              <a:lnSpc>
                <a:spcPct val="90000"/>
              </a:lnSpc>
              <a:spcAft>
                <a:spcPts val="600"/>
              </a:spcAft>
              <a:buFontTx/>
              <a:buNone/>
            </a:pPr>
            <a:r>
              <a:rPr lang="en-US" sz="1800" b="1" dirty="0" smtClean="0">
                <a:solidFill>
                  <a:schemeClr val="accent1"/>
                </a:solidFill>
                <a:latin typeface="Lucida Grande" charset="0"/>
                <a:hlinkClick r:id="rId2"/>
              </a:rPr>
              <a:t>http</a:t>
            </a:r>
            <a:r>
              <a:rPr lang="en-US" sz="1800" b="1" dirty="0">
                <a:solidFill>
                  <a:schemeClr val="accent1"/>
                </a:solidFill>
                <a:latin typeface="Lucida Grande" charset="0"/>
                <a:hlinkClick r:id="rId2"/>
              </a:rPr>
              <a:t>://www.crsc.uqam.ca/</a:t>
            </a:r>
            <a:endParaRPr lang="en-US" sz="1800" b="1" dirty="0">
              <a:solidFill>
                <a:schemeClr val="accent1"/>
              </a:solidFill>
              <a:latin typeface="Lucida Grande" charset="0"/>
            </a:endParaRPr>
          </a:p>
          <a:p>
            <a:pPr eaLnBrk="1" hangingPunct="1">
              <a:lnSpc>
                <a:spcPct val="90000"/>
              </a:lnSpc>
              <a:spcAft>
                <a:spcPts val="600"/>
              </a:spcAft>
              <a:buFontTx/>
              <a:buNone/>
            </a:pPr>
            <a:r>
              <a:rPr lang="en-US" sz="1800" b="1" dirty="0">
                <a:solidFill>
                  <a:schemeClr val="hlink"/>
                </a:solidFill>
                <a:latin typeface="Lucida Grande" charset="0"/>
                <a:hlinkClick r:id="rId3"/>
              </a:rPr>
              <a:t>http://users.ecs.soton.ac.uk/harnad</a:t>
            </a:r>
            <a:r>
              <a:rPr lang="en-US" sz="1800" dirty="0" smtClean="0">
                <a:solidFill>
                  <a:schemeClr val="hlink"/>
                </a:solidFill>
                <a:latin typeface="Lucida Grande" charset="0"/>
                <a:hlinkClick r:id="rId3"/>
              </a:rPr>
              <a:t>/</a:t>
            </a:r>
            <a:endParaRPr lang="en-US" sz="1800" dirty="0" smtClean="0">
              <a:solidFill>
                <a:schemeClr val="hlink"/>
              </a:solidFill>
              <a:latin typeface="Lucida Grande" charset="0"/>
            </a:endParaRPr>
          </a:p>
          <a:p>
            <a:pPr eaLnBrk="1" hangingPunct="1">
              <a:lnSpc>
                <a:spcPct val="90000"/>
              </a:lnSpc>
              <a:spcAft>
                <a:spcPts val="600"/>
              </a:spcAft>
              <a:buFontTx/>
              <a:buNone/>
            </a:pPr>
            <a:endParaRPr lang="en-US" sz="1800" dirty="0" smtClean="0">
              <a:solidFill>
                <a:schemeClr val="hlink"/>
              </a:solidFill>
              <a:latin typeface="Lucida Grande" charset="0"/>
            </a:endParaRPr>
          </a:p>
          <a:p>
            <a:pPr eaLnBrk="1" hangingPunct="1">
              <a:lnSpc>
                <a:spcPct val="90000"/>
              </a:lnSpc>
              <a:spcAft>
                <a:spcPts val="600"/>
              </a:spcAft>
              <a:buFontTx/>
              <a:buNone/>
            </a:pPr>
            <a:r>
              <a:rPr lang="en-US" sz="1800" dirty="0" err="1" smtClean="0">
                <a:latin typeface="Lucida Grande" charset="0"/>
              </a:rPr>
              <a:t>Harnad</a:t>
            </a:r>
            <a:r>
              <a:rPr lang="en-US" sz="1800" dirty="0" smtClean="0">
                <a:latin typeface="Lucida Grande" charset="0"/>
              </a:rPr>
              <a:t>, S. (2003) </a:t>
            </a:r>
            <a:r>
              <a:rPr lang="en-US" sz="1800" dirty="0" err="1" smtClean="0">
                <a:latin typeface="Lucida Grande" charset="0"/>
              </a:rPr>
              <a:t>Cielographie</a:t>
            </a:r>
            <a:r>
              <a:rPr lang="en-US" sz="1800" dirty="0" smtClean="0">
                <a:latin typeface="Lucida Grande" charset="0"/>
              </a:rPr>
              <a:t> et </a:t>
            </a:r>
            <a:r>
              <a:rPr lang="en-US" sz="1800" dirty="0" err="1" smtClean="0">
                <a:latin typeface="Lucida Grande" charset="0"/>
              </a:rPr>
              <a:t>cielolexie</a:t>
            </a:r>
            <a:r>
              <a:rPr lang="en-US" sz="1800" dirty="0" smtClean="0">
                <a:latin typeface="Lucida Grande" charset="0"/>
              </a:rPr>
              <a:t>: </a:t>
            </a:r>
            <a:r>
              <a:rPr lang="en-US" sz="1800" dirty="0" err="1" smtClean="0">
                <a:latin typeface="Lucida Grande" charset="0"/>
              </a:rPr>
              <a:t>Anomalie</a:t>
            </a:r>
            <a:r>
              <a:rPr lang="en-US" sz="1800" dirty="0" smtClean="0">
                <a:latin typeface="Lucida Grande" charset="0"/>
              </a:rPr>
              <a:t> post-</a:t>
            </a:r>
            <a:r>
              <a:rPr lang="en-US" sz="1800" dirty="0" err="1" smtClean="0">
                <a:latin typeface="Lucida Grande" charset="0"/>
              </a:rPr>
              <a:t>gutenbergienne</a:t>
            </a:r>
            <a:r>
              <a:rPr lang="en-US" sz="1800" dirty="0" smtClean="0">
                <a:latin typeface="Lucida Grande" charset="0"/>
              </a:rPr>
              <a:t> et comment la </a:t>
            </a:r>
            <a:r>
              <a:rPr lang="en-US" sz="1800" dirty="0" err="1" smtClean="0">
                <a:latin typeface="Lucida Grande" charset="0"/>
              </a:rPr>
              <a:t>resoudre</a:t>
            </a:r>
            <a:r>
              <a:rPr lang="en-US" sz="1800" dirty="0" smtClean="0">
                <a:latin typeface="Lucida Grande" charset="0"/>
              </a:rPr>
              <a:t>. </a:t>
            </a:r>
            <a:r>
              <a:rPr lang="en-US" sz="1800" dirty="0" err="1" smtClean="0">
                <a:latin typeface="Lucida Grande" charset="0"/>
              </a:rPr>
              <a:t>Origgi</a:t>
            </a:r>
            <a:r>
              <a:rPr lang="en-US" sz="1800" dirty="0" smtClean="0">
                <a:latin typeface="Lucida Grande" charset="0"/>
              </a:rPr>
              <a:t>, G. &amp; </a:t>
            </a:r>
            <a:r>
              <a:rPr lang="en-US" sz="1800" dirty="0" err="1" smtClean="0">
                <a:latin typeface="Lucida Grande" charset="0"/>
              </a:rPr>
              <a:t>Arikha</a:t>
            </a:r>
            <a:r>
              <a:rPr lang="en-US" sz="1800" dirty="0" smtClean="0">
                <a:latin typeface="Lucida Grande" charset="0"/>
              </a:rPr>
              <a:t>, N. (dir) Le </a:t>
            </a:r>
            <a:r>
              <a:rPr lang="en-US" sz="1800" dirty="0" err="1" smtClean="0">
                <a:latin typeface="Lucida Grande" charset="0"/>
              </a:rPr>
              <a:t>texte</a:t>
            </a:r>
            <a:r>
              <a:rPr lang="en-US" sz="1800" dirty="0" smtClean="0">
                <a:latin typeface="Lucida Grande" charset="0"/>
              </a:rPr>
              <a:t> a </a:t>
            </a:r>
            <a:r>
              <a:rPr lang="en-US" sz="1800" dirty="0" err="1" smtClean="0">
                <a:latin typeface="Lucida Grande" charset="0"/>
              </a:rPr>
              <a:t>l'heure</a:t>
            </a:r>
            <a:r>
              <a:rPr lang="en-US" sz="1800" dirty="0" smtClean="0">
                <a:latin typeface="Lucida Grande" charset="0"/>
              </a:rPr>
              <a:t> de </a:t>
            </a:r>
            <a:r>
              <a:rPr lang="en-US" sz="1800" dirty="0" err="1" smtClean="0">
                <a:latin typeface="Lucida Grande" charset="0"/>
              </a:rPr>
              <a:t>l'Internet</a:t>
            </a:r>
            <a:r>
              <a:rPr lang="en-US" sz="1800" dirty="0" smtClean="0">
                <a:latin typeface="Lucida Grande" charset="0"/>
              </a:rPr>
              <a:t>. </a:t>
            </a:r>
            <a:r>
              <a:rPr lang="en-US" sz="1800" dirty="0" err="1" smtClean="0">
                <a:latin typeface="Lucida Grande" charset="0"/>
              </a:rPr>
              <a:t>Bibliotheque</a:t>
            </a:r>
            <a:r>
              <a:rPr lang="en-US" sz="1800" dirty="0" smtClean="0">
                <a:latin typeface="Lucida Grande" charset="0"/>
              </a:rPr>
              <a:t> Centre Pompidou: Pp. 77-103. </a:t>
            </a:r>
            <a:r>
              <a:rPr lang="en-US" sz="1800" dirty="0" smtClean="0">
                <a:latin typeface="Lucida Grande" charset="0"/>
                <a:hlinkClick r:id="rId4"/>
              </a:rPr>
              <a:t>http://www.ecs.soton.ac.uk/~harnad/Temp/texte2.pdf</a:t>
            </a:r>
            <a:r>
              <a:rPr lang="en-US" sz="1800" dirty="0" smtClean="0">
                <a:latin typeface="Lucida Grande" charset="0"/>
              </a:rPr>
              <a:t> </a:t>
            </a:r>
          </a:p>
          <a:p>
            <a:pPr eaLnBrk="1" hangingPunct="1">
              <a:lnSpc>
                <a:spcPct val="90000"/>
              </a:lnSpc>
              <a:spcAft>
                <a:spcPts val="600"/>
              </a:spcAft>
              <a:buFontTx/>
              <a:buNone/>
            </a:pPr>
            <a:endParaRPr lang="en-US" sz="1800" dirty="0" smtClean="0">
              <a:latin typeface="Lucida Grande" charset="0"/>
            </a:endParaRPr>
          </a:p>
          <a:p>
            <a:pPr eaLnBrk="1" hangingPunct="1">
              <a:lnSpc>
                <a:spcPct val="90000"/>
              </a:lnSpc>
              <a:spcAft>
                <a:spcPts val="600"/>
              </a:spcAft>
              <a:buFontTx/>
              <a:buNone/>
            </a:pPr>
            <a:r>
              <a:rPr lang="en-US" sz="1800" dirty="0" err="1" smtClean="0">
                <a:latin typeface="Lucida Grande" charset="0"/>
              </a:rPr>
              <a:t>Harnad</a:t>
            </a:r>
            <a:r>
              <a:rPr lang="en-US" sz="1800" dirty="0" smtClean="0">
                <a:latin typeface="Lucida Grande" charset="0"/>
              </a:rPr>
              <a:t>, S. (200v) Retour a  la tradition </a:t>
            </a:r>
            <a:r>
              <a:rPr lang="en-US" sz="1800" dirty="0" err="1" smtClean="0">
                <a:latin typeface="Lucida Grande" charset="0"/>
              </a:rPr>
              <a:t>orale</a:t>
            </a:r>
            <a:r>
              <a:rPr lang="en-US" sz="1800" dirty="0" smtClean="0">
                <a:latin typeface="Lucida Grande" charset="0"/>
              </a:rPr>
              <a:t>: </a:t>
            </a:r>
            <a:r>
              <a:rPr lang="en-US" sz="1800" dirty="0" err="1" smtClean="0">
                <a:latin typeface="Lucida Grande" charset="0"/>
              </a:rPr>
              <a:t>ecrire</a:t>
            </a:r>
            <a:r>
              <a:rPr lang="en-US" sz="1800" dirty="0" smtClean="0">
                <a:latin typeface="Lucida Grande" charset="0"/>
              </a:rPr>
              <a:t> </a:t>
            </a:r>
            <a:r>
              <a:rPr lang="en-US" sz="1800" dirty="0" err="1" smtClean="0">
                <a:latin typeface="Lucida Grande" charset="0"/>
              </a:rPr>
              <a:t>dans</a:t>
            </a:r>
            <a:r>
              <a:rPr lang="en-US" sz="1800" dirty="0" smtClean="0">
                <a:latin typeface="Lucida Grande" charset="0"/>
              </a:rPr>
              <a:t> le </a:t>
            </a:r>
            <a:r>
              <a:rPr lang="en-US" sz="1800" dirty="0" err="1" smtClean="0">
                <a:latin typeface="Lucida Grande" charset="0"/>
              </a:rPr>
              <a:t>ciel</a:t>
            </a:r>
            <a:r>
              <a:rPr lang="en-US" sz="1800" dirty="0" smtClean="0">
                <a:latin typeface="Lucida Grande" charset="0"/>
              </a:rPr>
              <a:t> a  la </a:t>
            </a:r>
            <a:r>
              <a:rPr lang="en-US" sz="1800" dirty="0" err="1" smtClean="0">
                <a:latin typeface="Lucida Grande" charset="0"/>
              </a:rPr>
              <a:t>vitesse</a:t>
            </a:r>
            <a:r>
              <a:rPr lang="en-US" sz="1800" dirty="0" smtClean="0">
                <a:latin typeface="Lucida Grande" charset="0"/>
              </a:rPr>
              <a:t> de la </a:t>
            </a:r>
            <a:r>
              <a:rPr lang="en-US" sz="1800" dirty="0" err="1" smtClean="0">
                <a:latin typeface="Lucida Grande" charset="0"/>
              </a:rPr>
              <a:t>pensee</a:t>
            </a:r>
            <a:r>
              <a:rPr lang="en-US" sz="1800" dirty="0" smtClean="0">
                <a:latin typeface="Lucida Grande" charset="0"/>
              </a:rPr>
              <a:t>. </a:t>
            </a:r>
            <a:r>
              <a:rPr lang="en-US" sz="1800" dirty="0" err="1" smtClean="0">
                <a:latin typeface="Lucida Grande" charset="0"/>
              </a:rPr>
              <a:t>Salaun</a:t>
            </a:r>
            <a:r>
              <a:rPr lang="en-US" sz="1800" dirty="0" smtClean="0">
                <a:latin typeface="Lucida Grande" charset="0"/>
              </a:rPr>
              <a:t>, Jean-Michel &amp; </a:t>
            </a:r>
            <a:r>
              <a:rPr lang="en-US" sz="1800" dirty="0" err="1" smtClean="0">
                <a:latin typeface="Lucida Grande" charset="0"/>
              </a:rPr>
              <a:t>Vandendorpe</a:t>
            </a:r>
            <a:r>
              <a:rPr lang="en-US" sz="1800" dirty="0" smtClean="0">
                <a:latin typeface="Lucida Grande" charset="0"/>
              </a:rPr>
              <a:t>, Christian (dir). Le </a:t>
            </a:r>
            <a:r>
              <a:rPr lang="en-US" sz="1800" dirty="0" err="1" smtClean="0">
                <a:latin typeface="Lucida Grande" charset="0"/>
              </a:rPr>
              <a:t>deis</a:t>
            </a:r>
            <a:r>
              <a:rPr lang="en-US" sz="1800" dirty="0" smtClean="0">
                <a:latin typeface="Lucida Grande" charset="0"/>
              </a:rPr>
              <a:t> de la publication </a:t>
            </a:r>
            <a:r>
              <a:rPr lang="en-US" sz="1800" dirty="0" err="1" smtClean="0">
                <a:latin typeface="Lucida Grande" charset="0"/>
              </a:rPr>
              <a:t>sur</a:t>
            </a:r>
            <a:r>
              <a:rPr lang="en-US" sz="1800" dirty="0" smtClean="0">
                <a:latin typeface="Lucida Grande" charset="0"/>
              </a:rPr>
              <a:t> le web: </a:t>
            </a:r>
            <a:r>
              <a:rPr lang="en-US" sz="1800" dirty="0" err="1" smtClean="0">
                <a:latin typeface="Lucida Grande" charset="0"/>
              </a:rPr>
              <a:t>hyperlectures</a:t>
            </a:r>
            <a:r>
              <a:rPr lang="en-US" sz="1800" dirty="0" smtClean="0">
                <a:latin typeface="Lucida Grande" charset="0"/>
              </a:rPr>
              <a:t>, </a:t>
            </a:r>
            <a:r>
              <a:rPr lang="en-US" sz="1800" dirty="0" err="1" smtClean="0">
                <a:latin typeface="Lucida Grande" charset="0"/>
              </a:rPr>
              <a:t>cybertextes</a:t>
            </a:r>
            <a:r>
              <a:rPr lang="en-US" sz="1800" dirty="0" smtClean="0">
                <a:latin typeface="Lucida Grande" charset="0"/>
              </a:rPr>
              <a:t> et meta-editions. Presses de </a:t>
            </a:r>
            <a:r>
              <a:rPr lang="en-US" sz="1800" dirty="0" err="1" smtClean="0">
                <a:latin typeface="Lucida Grande" charset="0"/>
              </a:rPr>
              <a:t>l'enssib</a:t>
            </a:r>
            <a:r>
              <a:rPr lang="en-US" sz="1800" dirty="0" smtClean="0">
                <a:latin typeface="Lucida Grande" charset="0"/>
              </a:rPr>
              <a:t>. </a:t>
            </a:r>
          </a:p>
          <a:p>
            <a:pPr eaLnBrk="1" hangingPunct="1">
              <a:lnSpc>
                <a:spcPct val="90000"/>
              </a:lnSpc>
              <a:spcAft>
                <a:spcPts val="600"/>
              </a:spcAft>
              <a:buFontTx/>
              <a:buNone/>
            </a:pPr>
            <a:r>
              <a:rPr lang="en-US" sz="1800" dirty="0" smtClean="0">
                <a:latin typeface="Lucida Grande" charset="0"/>
                <a:hlinkClick r:id="rId5"/>
              </a:rPr>
              <a:t>http://eprints.ecs.soton.ac.uk/7723/</a:t>
            </a:r>
            <a:r>
              <a:rPr lang="en-US" sz="1800" dirty="0" smtClean="0">
                <a:latin typeface="Lucida Grande" charset="0"/>
              </a:rPr>
              <a:t>   </a:t>
            </a:r>
          </a:p>
        </p:txBody>
      </p:sp>
      <p:sp>
        <p:nvSpPr>
          <p:cNvPr id="5" name="Footer Placeholder 4"/>
          <p:cNvSpPr>
            <a:spLocks noGrp="1"/>
          </p:cNvSpPr>
          <p:nvPr>
            <p:ph type="ftr" sz="quarter" idx="11"/>
          </p:nvPr>
        </p:nvSpPr>
        <p:spPr>
          <a:xfrm>
            <a:off x="4572000" y="6400800"/>
            <a:ext cx="5029200" cy="457200"/>
          </a:xfrm>
        </p:spPr>
        <p:txBody>
          <a:bodyPr/>
          <a:lstStyle/>
          <a:p>
            <a:r>
              <a:rPr lang="en-US" smtClean="0"/>
              <a:t>ACFAS2012 9 mai Montréal</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304800"/>
            <a:ext cx="8763000" cy="2133600"/>
          </a:xfrm>
        </p:spPr>
        <p:txBody>
          <a:bodyPr/>
          <a:lstStyle/>
          <a:p>
            <a:pPr algn="l" eaLnBrk="1" hangingPunct="1"/>
            <a:r>
              <a:rPr lang="en-US" sz="4800" b="1" dirty="0" err="1" smtClean="0">
                <a:solidFill>
                  <a:schemeClr val="tx1"/>
                </a:solidFill>
              </a:rPr>
              <a:t>Qu’est-ce</a:t>
            </a:r>
            <a:r>
              <a:rPr lang="en-US" sz="4800" b="1" dirty="0" smtClean="0">
                <a:solidFill>
                  <a:schemeClr val="tx1"/>
                </a:solidFill>
              </a:rPr>
              <a:t> </a:t>
            </a:r>
            <a:r>
              <a:rPr lang="en-US" sz="4800" b="1" dirty="0" err="1" smtClean="0">
                <a:solidFill>
                  <a:schemeClr val="tx1"/>
                </a:solidFill>
              </a:rPr>
              <a:t>que</a:t>
            </a:r>
            <a:r>
              <a:rPr lang="en-US" sz="4800" b="1" dirty="0" smtClean="0">
                <a:solidFill>
                  <a:schemeClr val="tx1"/>
                </a:solidFill>
              </a:rPr>
              <a:t> </a:t>
            </a:r>
            <a:r>
              <a:rPr lang="en-US" sz="4800" b="1" dirty="0" err="1" smtClean="0">
                <a:solidFill>
                  <a:schemeClr val="tx1"/>
                </a:solidFill>
              </a:rPr>
              <a:t>l’accès</a:t>
            </a:r>
            <a:r>
              <a:rPr lang="en-US" sz="4800" b="1" dirty="0" smtClean="0">
                <a:solidFill>
                  <a:schemeClr val="tx1"/>
                </a:solidFill>
              </a:rPr>
              <a:t> </a:t>
            </a:r>
            <a:r>
              <a:rPr lang="en-US" sz="4800" b="1" dirty="0" err="1" smtClean="0">
                <a:solidFill>
                  <a:schemeClr val="tx1"/>
                </a:solidFill>
              </a:rPr>
              <a:t>libre</a:t>
            </a:r>
            <a:r>
              <a:rPr lang="en-US" sz="4800" b="1" dirty="0" smtClean="0">
                <a:solidFill>
                  <a:schemeClr val="tx1"/>
                </a:solidFill>
              </a:rPr>
              <a:t>?</a:t>
            </a:r>
            <a:br>
              <a:rPr lang="en-US" sz="4800" b="1" dirty="0" smtClean="0">
                <a:solidFill>
                  <a:schemeClr val="tx1"/>
                </a:solidFill>
              </a:rPr>
            </a:br>
            <a:r>
              <a:rPr lang="en-US" sz="4800" b="1" dirty="0" smtClean="0">
                <a:solidFill>
                  <a:schemeClr val="tx1"/>
                </a:solidFill>
              </a:rPr>
              <a:t/>
            </a:r>
            <a:br>
              <a:rPr lang="en-US" sz="4800" b="1" dirty="0" smtClean="0">
                <a:solidFill>
                  <a:schemeClr val="tx1"/>
                </a:solidFill>
              </a:rPr>
            </a:br>
            <a:r>
              <a:rPr lang="en-US" sz="3600" dirty="0" err="1" smtClean="0">
                <a:solidFill>
                  <a:schemeClr val="tx1"/>
                </a:solidFill>
              </a:rPr>
              <a:t>C’est</a:t>
            </a:r>
            <a:r>
              <a:rPr lang="en-US" sz="3600" dirty="0" smtClean="0">
                <a:solidFill>
                  <a:schemeClr val="tx1"/>
                </a:solidFill>
              </a:rPr>
              <a:t> </a:t>
            </a:r>
            <a:r>
              <a:rPr lang="en-US" sz="3600" dirty="0" err="1" smtClean="0">
                <a:solidFill>
                  <a:schemeClr val="tx1"/>
                </a:solidFill>
              </a:rPr>
              <a:t>l’accès</a:t>
            </a:r>
            <a:endParaRPr lang="en-US" sz="3600" dirty="0">
              <a:solidFill>
                <a:schemeClr val="tx1"/>
              </a:solidFill>
            </a:endParaRPr>
          </a:p>
        </p:txBody>
      </p:sp>
      <p:sp>
        <p:nvSpPr>
          <p:cNvPr id="20483" name="Rectangle 3"/>
          <p:cNvSpPr>
            <a:spLocks noGrp="1" noChangeArrowheads="1"/>
          </p:cNvSpPr>
          <p:nvPr>
            <p:ph type="body" idx="1"/>
          </p:nvPr>
        </p:nvSpPr>
        <p:spPr>
          <a:xfrm>
            <a:off x="3124200" y="2332038"/>
            <a:ext cx="4114800" cy="4525962"/>
          </a:xfrm>
        </p:spPr>
        <p:txBody>
          <a:bodyPr/>
          <a:lstStyle/>
          <a:p>
            <a:pPr marL="571500" indent="-571500" algn="ctr" eaLnBrk="1" hangingPunct="1">
              <a:lnSpc>
                <a:spcPct val="90000"/>
              </a:lnSpc>
              <a:buFontTx/>
              <a:buNone/>
            </a:pPr>
            <a:endParaRPr lang="en-US" sz="1800" dirty="0" smtClean="0"/>
          </a:p>
          <a:p>
            <a:pPr marL="571500" indent="-571500" eaLnBrk="1" hangingPunct="1">
              <a:lnSpc>
                <a:spcPct val="90000"/>
              </a:lnSpc>
              <a:buFont typeface="Courier New" charset="0"/>
              <a:buChar char="o"/>
            </a:pPr>
            <a:r>
              <a:rPr lang="en-US" sz="2800" dirty="0" err="1" smtClean="0"/>
              <a:t>gratuit</a:t>
            </a:r>
            <a:r>
              <a:rPr lang="en-US" sz="2800" dirty="0" smtClean="0"/>
              <a:t>,</a:t>
            </a:r>
          </a:p>
          <a:p>
            <a:pPr marL="571500" indent="-571500" eaLnBrk="1" hangingPunct="1">
              <a:lnSpc>
                <a:spcPct val="90000"/>
              </a:lnSpc>
              <a:buFont typeface="Courier New" charset="0"/>
              <a:buChar char="o"/>
            </a:pPr>
            <a:r>
              <a:rPr lang="en-US" sz="2800" dirty="0" err="1" smtClean="0"/>
              <a:t>immédiat</a:t>
            </a:r>
            <a:endParaRPr lang="en-US" sz="2800" dirty="0" smtClean="0"/>
          </a:p>
          <a:p>
            <a:pPr marL="571500" indent="-571500" eaLnBrk="1" hangingPunct="1">
              <a:lnSpc>
                <a:spcPct val="90000"/>
              </a:lnSpc>
              <a:buFont typeface="Courier New" charset="0"/>
              <a:buChar char="o"/>
            </a:pPr>
            <a:r>
              <a:rPr lang="en-US" sz="2800" dirty="0" smtClean="0"/>
              <a:t>permanent</a:t>
            </a:r>
          </a:p>
          <a:p>
            <a:pPr marL="571500" indent="-571500" eaLnBrk="1" hangingPunct="1">
              <a:lnSpc>
                <a:spcPct val="90000"/>
              </a:lnSpc>
              <a:buFont typeface="Courier New" charset="0"/>
              <a:buChar char="o"/>
            </a:pPr>
            <a:r>
              <a:rPr lang="en-US" sz="2800" dirty="0" smtClean="0"/>
              <a:t>en-</a:t>
            </a:r>
            <a:r>
              <a:rPr lang="en-US" sz="2800" dirty="0" err="1" smtClean="0"/>
              <a:t>ligne</a:t>
            </a:r>
            <a:endParaRPr lang="en-US" sz="2800" dirty="0" smtClean="0"/>
          </a:p>
          <a:p>
            <a:pPr marL="571500" indent="-571500" eaLnBrk="1" hangingPunct="1">
              <a:lnSpc>
                <a:spcPct val="90000"/>
              </a:lnSpc>
              <a:buFontTx/>
              <a:buNone/>
            </a:pPr>
            <a:endParaRPr lang="en-US" sz="2800" b="1" dirty="0" smtClean="0"/>
          </a:p>
          <a:p>
            <a:pPr marL="571500" indent="-571500" eaLnBrk="1" hangingPunct="1">
              <a:lnSpc>
                <a:spcPct val="90000"/>
              </a:lnSpc>
              <a:buFontTx/>
              <a:buNone/>
            </a:pPr>
            <a:endParaRPr lang="en-US" sz="2000" dirty="0"/>
          </a:p>
          <a:p>
            <a:pPr marL="571500" indent="-571500" algn="ctr" eaLnBrk="1" hangingPunct="1">
              <a:lnSpc>
                <a:spcPct val="90000"/>
              </a:lnSpc>
            </a:pPr>
            <a:endParaRPr lang="en-US" sz="2000" dirty="0"/>
          </a:p>
          <a:p>
            <a:pPr marL="571500" indent="-571500" algn="ctr" eaLnBrk="1" hangingPunct="1">
              <a:lnSpc>
                <a:spcPct val="90000"/>
              </a:lnSpc>
            </a:pPr>
            <a:endParaRPr lang="en-US" sz="2000" dirty="0"/>
          </a:p>
        </p:txBody>
      </p:sp>
      <p:sp>
        <p:nvSpPr>
          <p:cNvPr id="6" name="Footer Placeholder 5"/>
          <p:cNvSpPr>
            <a:spLocks noGrp="1"/>
          </p:cNvSpPr>
          <p:nvPr>
            <p:ph type="ftr" sz="quarter" idx="11"/>
          </p:nvPr>
        </p:nvSpPr>
        <p:spPr/>
        <p:txBody>
          <a:bodyPr/>
          <a:lstStyle/>
          <a:p>
            <a:r>
              <a:rPr lang="en-US" smtClean="0"/>
              <a:t>ACFAS2012 9 mai Montréal</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304800"/>
            <a:ext cx="8763000" cy="2133600"/>
          </a:xfrm>
        </p:spPr>
        <p:txBody>
          <a:bodyPr/>
          <a:lstStyle/>
          <a:p>
            <a:pPr algn="l" eaLnBrk="1" hangingPunct="1"/>
            <a:r>
              <a:rPr lang="en-US" sz="4800" b="1" dirty="0" smtClean="0">
                <a:solidFill>
                  <a:schemeClr val="tx1"/>
                </a:solidFill>
              </a:rPr>
              <a:t>La </a:t>
            </a:r>
            <a:r>
              <a:rPr lang="en-US" sz="4800" b="1" dirty="0" err="1" smtClean="0">
                <a:solidFill>
                  <a:schemeClr val="tx1"/>
                </a:solidFill>
              </a:rPr>
              <a:t>voie</a:t>
            </a:r>
            <a:r>
              <a:rPr lang="en-US" sz="4800" b="1" dirty="0" smtClean="0">
                <a:solidFill>
                  <a:schemeClr val="tx1"/>
                </a:solidFill>
              </a:rPr>
              <a:t> </a:t>
            </a:r>
            <a:r>
              <a:rPr lang="en-US" sz="4800" b="1" dirty="0" err="1" smtClean="0">
                <a:solidFill>
                  <a:srgbClr val="008000"/>
                </a:solidFill>
              </a:rPr>
              <a:t>verte</a:t>
            </a:r>
            <a:r>
              <a:rPr lang="en-US" sz="4800" b="1" dirty="0" smtClean="0">
                <a:solidFill>
                  <a:schemeClr val="tx1"/>
                </a:solidFill>
              </a:rPr>
              <a:t> et la </a:t>
            </a:r>
            <a:r>
              <a:rPr lang="en-US" sz="4800" b="1" dirty="0" err="1" smtClean="0">
                <a:solidFill>
                  <a:schemeClr val="tx1"/>
                </a:solidFill>
              </a:rPr>
              <a:t>voie</a:t>
            </a:r>
            <a:r>
              <a:rPr lang="en-US" sz="4800" b="1" dirty="0" smtClean="0">
                <a:solidFill>
                  <a:schemeClr val="tx1"/>
                </a:solidFill>
              </a:rPr>
              <a:t> </a:t>
            </a:r>
            <a:r>
              <a:rPr lang="en-US" sz="4800" b="1" dirty="0" err="1" smtClean="0">
                <a:solidFill>
                  <a:srgbClr val="FF6600"/>
                </a:solidFill>
              </a:rPr>
              <a:t>dorée</a:t>
            </a:r>
            <a:endParaRPr lang="en-US" sz="3600" dirty="0">
              <a:solidFill>
                <a:srgbClr val="FF6600"/>
              </a:solidFill>
            </a:endParaRPr>
          </a:p>
        </p:txBody>
      </p:sp>
      <p:sp>
        <p:nvSpPr>
          <p:cNvPr id="20483" name="Rectangle 3"/>
          <p:cNvSpPr>
            <a:spLocks noGrp="1" noChangeArrowheads="1"/>
          </p:cNvSpPr>
          <p:nvPr>
            <p:ph type="body" idx="1"/>
          </p:nvPr>
        </p:nvSpPr>
        <p:spPr>
          <a:xfrm>
            <a:off x="3124200" y="2332038"/>
            <a:ext cx="4114800" cy="4525962"/>
          </a:xfrm>
        </p:spPr>
        <p:txBody>
          <a:bodyPr/>
          <a:lstStyle/>
          <a:p>
            <a:pPr marL="571500" indent="-571500" algn="ctr" eaLnBrk="1" hangingPunct="1">
              <a:lnSpc>
                <a:spcPct val="90000"/>
              </a:lnSpc>
              <a:buFontTx/>
              <a:buNone/>
            </a:pPr>
            <a:endParaRPr lang="en-US" sz="1800" dirty="0" smtClean="0"/>
          </a:p>
          <a:p>
            <a:pPr marL="571500" indent="-571500" eaLnBrk="1" hangingPunct="1">
              <a:lnSpc>
                <a:spcPct val="90000"/>
              </a:lnSpc>
              <a:buFont typeface="Courier New" charset="0"/>
              <a:buChar char="o"/>
            </a:pPr>
            <a:r>
              <a:rPr lang="en-US" sz="2800" dirty="0" smtClean="0"/>
              <a:t>Auto-</a:t>
            </a:r>
            <a:r>
              <a:rPr lang="en-US" sz="2800" dirty="0" err="1" smtClean="0"/>
              <a:t>archivage</a:t>
            </a:r>
            <a:endParaRPr lang="en-US" sz="2800" dirty="0" smtClean="0"/>
          </a:p>
          <a:p>
            <a:pPr marL="571500" indent="-571500" eaLnBrk="1" hangingPunct="1">
              <a:lnSpc>
                <a:spcPct val="90000"/>
              </a:lnSpc>
              <a:buFont typeface="Courier New" charset="0"/>
              <a:buChar char="o"/>
            </a:pPr>
            <a:r>
              <a:rPr lang="en-US" sz="2800" dirty="0" smtClean="0">
                <a:solidFill>
                  <a:srgbClr val="FF6600"/>
                </a:solidFill>
              </a:rPr>
              <a:t>Revues </a:t>
            </a:r>
            <a:r>
              <a:rPr lang="en-US" sz="2800" dirty="0" err="1" smtClean="0">
                <a:solidFill>
                  <a:srgbClr val="FF6600"/>
                </a:solidFill>
              </a:rPr>
              <a:t>accès</a:t>
            </a:r>
            <a:r>
              <a:rPr lang="en-US" sz="2800" dirty="0" smtClean="0">
                <a:solidFill>
                  <a:srgbClr val="FF6600"/>
                </a:solidFill>
              </a:rPr>
              <a:t> </a:t>
            </a:r>
            <a:r>
              <a:rPr lang="en-US" sz="2800" dirty="0" err="1" smtClean="0">
                <a:solidFill>
                  <a:srgbClr val="FF6600"/>
                </a:solidFill>
              </a:rPr>
              <a:t>libre</a:t>
            </a:r>
            <a:endParaRPr lang="en-US" sz="2800" dirty="0" smtClean="0">
              <a:solidFill>
                <a:srgbClr val="FF6600"/>
              </a:solidFill>
            </a:endParaRPr>
          </a:p>
          <a:p>
            <a:pPr marL="571500" indent="-571500" eaLnBrk="1" hangingPunct="1">
              <a:lnSpc>
                <a:spcPct val="90000"/>
              </a:lnSpc>
              <a:buFontTx/>
              <a:buNone/>
            </a:pPr>
            <a:endParaRPr lang="en-US" sz="2800" b="1" dirty="0" smtClean="0"/>
          </a:p>
          <a:p>
            <a:pPr marL="571500" indent="-571500" eaLnBrk="1" hangingPunct="1">
              <a:lnSpc>
                <a:spcPct val="90000"/>
              </a:lnSpc>
              <a:buFontTx/>
              <a:buNone/>
            </a:pPr>
            <a:endParaRPr lang="en-US" sz="2000" dirty="0"/>
          </a:p>
          <a:p>
            <a:pPr marL="571500" indent="-571500" algn="ctr" eaLnBrk="1" hangingPunct="1">
              <a:lnSpc>
                <a:spcPct val="90000"/>
              </a:lnSpc>
            </a:pPr>
            <a:endParaRPr lang="en-US" sz="2000" dirty="0"/>
          </a:p>
          <a:p>
            <a:pPr marL="571500" indent="-571500" algn="ctr" eaLnBrk="1" hangingPunct="1">
              <a:lnSpc>
                <a:spcPct val="90000"/>
              </a:lnSpc>
            </a:pPr>
            <a:endParaRPr lang="en-US" sz="2000" dirty="0"/>
          </a:p>
        </p:txBody>
      </p:sp>
      <p:sp>
        <p:nvSpPr>
          <p:cNvPr id="6" name="Footer Placeholder 5"/>
          <p:cNvSpPr>
            <a:spLocks noGrp="1"/>
          </p:cNvSpPr>
          <p:nvPr>
            <p:ph type="ftr" sz="quarter" idx="11"/>
          </p:nvPr>
        </p:nvSpPr>
        <p:spPr/>
        <p:txBody>
          <a:bodyPr/>
          <a:lstStyle/>
          <a:p>
            <a:r>
              <a:rPr lang="en-US" smtClean="0"/>
              <a:t>ACFAS2012 9 mai Montréal</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Freeform 2"/>
          <p:cNvSpPr>
            <a:spLocks/>
          </p:cNvSpPr>
          <p:nvPr/>
        </p:nvSpPr>
        <p:spPr bwMode="auto">
          <a:xfrm>
            <a:off x="3646488" y="2398713"/>
            <a:ext cx="19050"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587"/>
              <a:gd name="T26" fmla="*/ 2 w 2"/>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587">
                <a:moveTo>
                  <a:pt x="0" y="0"/>
                </a:moveTo>
                <a:lnTo>
                  <a:pt x="1" y="0"/>
                </a:lnTo>
                <a:lnTo>
                  <a:pt x="2" y="0"/>
                </a:lnTo>
                <a:lnTo>
                  <a:pt x="1" y="0"/>
                </a:lnTo>
                <a:lnTo>
                  <a:pt x="0" y="0"/>
                </a:lnTo>
                <a:close/>
              </a:path>
            </a:pathLst>
          </a:custGeom>
          <a:solidFill>
            <a:srgbClr val="F3C9B8"/>
          </a:solidFill>
          <a:ln w="9525">
            <a:noFill/>
            <a:round/>
            <a:headEnd/>
            <a:tailEnd/>
          </a:ln>
        </p:spPr>
        <p:txBody>
          <a:bodyPr>
            <a:prstTxWarp prst="textNoShape">
              <a:avLst/>
            </a:prstTxWarp>
          </a:bodyPr>
          <a:lstStyle/>
          <a:p>
            <a:endParaRPr lang="en-US"/>
          </a:p>
        </p:txBody>
      </p:sp>
      <p:sp>
        <p:nvSpPr>
          <p:cNvPr id="51203" name="Freeform 3"/>
          <p:cNvSpPr>
            <a:spLocks/>
          </p:cNvSpPr>
          <p:nvPr/>
        </p:nvSpPr>
        <p:spPr bwMode="auto">
          <a:xfrm>
            <a:off x="3656013" y="2265363"/>
            <a:ext cx="28575" cy="1587"/>
          </a:xfrm>
          <a:custGeom>
            <a:avLst/>
            <a:gdLst>
              <a:gd name="T0" fmla="*/ 2147483647 w 3"/>
              <a:gd name="T1" fmla="*/ 0 h 1587"/>
              <a:gd name="T2" fmla="*/ 2147483647 w 3"/>
              <a:gd name="T3" fmla="*/ 0 h 1587"/>
              <a:gd name="T4" fmla="*/ 2147483647 w 3"/>
              <a:gd name="T5" fmla="*/ 0 h 1587"/>
              <a:gd name="T6" fmla="*/ 2147483647 w 3"/>
              <a:gd name="T7" fmla="*/ 0 h 1587"/>
              <a:gd name="T8" fmla="*/ 0 w 3"/>
              <a:gd name="T9" fmla="*/ 0 h 1587"/>
              <a:gd name="T10" fmla="*/ 2147483647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3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1" y="0"/>
                </a:moveTo>
                <a:lnTo>
                  <a:pt x="2" y="0"/>
                </a:lnTo>
                <a:lnTo>
                  <a:pt x="3" y="0"/>
                </a:lnTo>
                <a:lnTo>
                  <a:pt x="2" y="0"/>
                </a:lnTo>
                <a:lnTo>
                  <a:pt x="0" y="0"/>
                </a:lnTo>
                <a:lnTo>
                  <a:pt x="1" y="0"/>
                </a:lnTo>
                <a:close/>
              </a:path>
            </a:pathLst>
          </a:custGeom>
          <a:solidFill>
            <a:srgbClr val="EFE3D2"/>
          </a:solidFill>
          <a:ln w="9525">
            <a:noFill/>
            <a:round/>
            <a:headEnd/>
            <a:tailEnd/>
          </a:ln>
        </p:spPr>
        <p:txBody>
          <a:bodyPr>
            <a:prstTxWarp prst="textNoShape">
              <a:avLst/>
            </a:prstTxWarp>
          </a:bodyPr>
          <a:lstStyle/>
          <a:p>
            <a:endParaRPr lang="en-US"/>
          </a:p>
        </p:txBody>
      </p:sp>
      <p:sp>
        <p:nvSpPr>
          <p:cNvPr id="51204" name="Freeform 4"/>
          <p:cNvSpPr>
            <a:spLocks/>
          </p:cNvSpPr>
          <p:nvPr/>
        </p:nvSpPr>
        <p:spPr bwMode="auto">
          <a:xfrm>
            <a:off x="3636963" y="2322513"/>
            <a:ext cx="1587" cy="28575"/>
          </a:xfrm>
          <a:custGeom>
            <a:avLst/>
            <a:gdLst>
              <a:gd name="T0" fmla="*/ 0 w 1587"/>
              <a:gd name="T1" fmla="*/ 0 h 3"/>
              <a:gd name="T2" fmla="*/ 0 w 1587"/>
              <a:gd name="T3" fmla="*/ 0 h 3"/>
              <a:gd name="T4" fmla="*/ 0 w 1587"/>
              <a:gd name="T5" fmla="*/ 2147483647 h 3"/>
              <a:gd name="T6" fmla="*/ 0 w 1587"/>
              <a:gd name="T7" fmla="*/ 2147483647 h 3"/>
              <a:gd name="T8" fmla="*/ 0 w 1587"/>
              <a:gd name="T9" fmla="*/ 2147483647 h 3"/>
              <a:gd name="T10" fmla="*/ 0 w 1587"/>
              <a:gd name="T11" fmla="*/ 2147483647 h 3"/>
              <a:gd name="T12" fmla="*/ 0 w 1587"/>
              <a:gd name="T13" fmla="*/ 2147483647 h 3"/>
              <a:gd name="T14" fmla="*/ 0 w 158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587"/>
              <a:gd name="T25" fmla="*/ 0 h 3"/>
              <a:gd name="T26" fmla="*/ 1587 w 158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7" h="3">
                <a:moveTo>
                  <a:pt x="0" y="0"/>
                </a:moveTo>
                <a:lnTo>
                  <a:pt x="0" y="0"/>
                </a:lnTo>
                <a:lnTo>
                  <a:pt x="0" y="2"/>
                </a:lnTo>
                <a:lnTo>
                  <a:pt x="0" y="3"/>
                </a:lnTo>
                <a:lnTo>
                  <a:pt x="0" y="2"/>
                </a:lnTo>
                <a:lnTo>
                  <a:pt x="0" y="1"/>
                </a:lnTo>
                <a:lnTo>
                  <a:pt x="0" y="0"/>
                </a:lnTo>
                <a:close/>
              </a:path>
            </a:pathLst>
          </a:custGeom>
          <a:solidFill>
            <a:srgbClr val="F0D6C6"/>
          </a:solidFill>
          <a:ln w="9525">
            <a:noFill/>
            <a:round/>
            <a:headEnd/>
            <a:tailEnd/>
          </a:ln>
        </p:spPr>
        <p:txBody>
          <a:bodyPr>
            <a:prstTxWarp prst="textNoShape">
              <a:avLst/>
            </a:prstTxWarp>
          </a:bodyPr>
          <a:lstStyle/>
          <a:p>
            <a:endParaRPr lang="en-US"/>
          </a:p>
        </p:txBody>
      </p:sp>
      <p:sp>
        <p:nvSpPr>
          <p:cNvPr id="51205" name="Freeform 5"/>
          <p:cNvSpPr>
            <a:spLocks/>
          </p:cNvSpPr>
          <p:nvPr/>
        </p:nvSpPr>
        <p:spPr bwMode="auto">
          <a:xfrm>
            <a:off x="3656013" y="2351088"/>
            <a:ext cx="1587" cy="9525"/>
          </a:xfrm>
          <a:custGeom>
            <a:avLst/>
            <a:gdLst>
              <a:gd name="T0" fmla="*/ 0 w 1587"/>
              <a:gd name="T1" fmla="*/ 0 h 1"/>
              <a:gd name="T2" fmla="*/ 0 w 1587"/>
              <a:gd name="T3" fmla="*/ 0 h 1"/>
              <a:gd name="T4" fmla="*/ 0 w 1587"/>
              <a:gd name="T5" fmla="*/ 0 h 1"/>
              <a:gd name="T6" fmla="*/ 0 w 1587"/>
              <a:gd name="T7" fmla="*/ 2147483647 h 1"/>
              <a:gd name="T8" fmla="*/ 0 w 1587"/>
              <a:gd name="T9" fmla="*/ 0 h 1"/>
              <a:gd name="T10" fmla="*/ 0 w 1587"/>
              <a:gd name="T11" fmla="*/ 0 h 1"/>
              <a:gd name="T12" fmla="*/ 0 60000 65536"/>
              <a:gd name="T13" fmla="*/ 0 60000 65536"/>
              <a:gd name="T14" fmla="*/ 0 60000 65536"/>
              <a:gd name="T15" fmla="*/ 0 60000 65536"/>
              <a:gd name="T16" fmla="*/ 0 60000 65536"/>
              <a:gd name="T17" fmla="*/ 0 60000 65536"/>
              <a:gd name="T18" fmla="*/ 0 w 1587"/>
              <a:gd name="T19" fmla="*/ 0 h 1"/>
              <a:gd name="T20" fmla="*/ 1587 w 158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87" h="1">
                <a:moveTo>
                  <a:pt x="0" y="0"/>
                </a:moveTo>
                <a:lnTo>
                  <a:pt x="0" y="0"/>
                </a:lnTo>
                <a:lnTo>
                  <a:pt x="0" y="1"/>
                </a:lnTo>
                <a:lnTo>
                  <a:pt x="0" y="0"/>
                </a:lnTo>
                <a:close/>
              </a:path>
            </a:pathLst>
          </a:custGeom>
          <a:solidFill>
            <a:srgbClr val="F3C9B8"/>
          </a:solidFill>
          <a:ln w="9525">
            <a:noFill/>
            <a:round/>
            <a:headEnd/>
            <a:tailEnd/>
          </a:ln>
        </p:spPr>
        <p:txBody>
          <a:bodyPr>
            <a:prstTxWarp prst="textNoShape">
              <a:avLst/>
            </a:prstTxWarp>
          </a:bodyPr>
          <a:lstStyle/>
          <a:p>
            <a:endParaRPr lang="en-US"/>
          </a:p>
        </p:txBody>
      </p:sp>
      <p:sp>
        <p:nvSpPr>
          <p:cNvPr id="51206" name="Freeform 6"/>
          <p:cNvSpPr>
            <a:spLocks/>
          </p:cNvSpPr>
          <p:nvPr/>
        </p:nvSpPr>
        <p:spPr bwMode="auto">
          <a:xfrm>
            <a:off x="3703638" y="2779713"/>
            <a:ext cx="9525" cy="1587"/>
          </a:xfrm>
          <a:custGeom>
            <a:avLst/>
            <a:gdLst>
              <a:gd name="T0" fmla="*/ 2147483647 w 1"/>
              <a:gd name="T1" fmla="*/ 0 h 1587"/>
              <a:gd name="T2" fmla="*/ 2147483647 w 1"/>
              <a:gd name="T3" fmla="*/ 0 h 1587"/>
              <a:gd name="T4" fmla="*/ 0 w 1"/>
              <a:gd name="T5" fmla="*/ 0 h 1587"/>
              <a:gd name="T6" fmla="*/ 0 w 1"/>
              <a:gd name="T7" fmla="*/ 0 h 1587"/>
              <a:gd name="T8" fmla="*/ 0 w 1"/>
              <a:gd name="T9" fmla="*/ 0 h 1587"/>
              <a:gd name="T10" fmla="*/ 2147483647 w 1"/>
              <a:gd name="T11" fmla="*/ 0 h 1587"/>
              <a:gd name="T12" fmla="*/ 2147483647 w 1"/>
              <a:gd name="T13" fmla="*/ 0 h 1587"/>
              <a:gd name="T14" fmla="*/ 0 60000 65536"/>
              <a:gd name="T15" fmla="*/ 0 60000 65536"/>
              <a:gd name="T16" fmla="*/ 0 60000 65536"/>
              <a:gd name="T17" fmla="*/ 0 60000 65536"/>
              <a:gd name="T18" fmla="*/ 0 60000 65536"/>
              <a:gd name="T19" fmla="*/ 0 60000 65536"/>
              <a:gd name="T20" fmla="*/ 0 60000 65536"/>
              <a:gd name="T21" fmla="*/ 0 w 1"/>
              <a:gd name="T22" fmla="*/ 0 h 1587"/>
              <a:gd name="T23" fmla="*/ 1 w 1"/>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587">
                <a:moveTo>
                  <a:pt x="1" y="0"/>
                </a:moveTo>
                <a:lnTo>
                  <a:pt x="1" y="0"/>
                </a:lnTo>
                <a:lnTo>
                  <a:pt x="0" y="0"/>
                </a:lnTo>
                <a:lnTo>
                  <a:pt x="1" y="0"/>
                </a:lnTo>
                <a:close/>
              </a:path>
            </a:pathLst>
          </a:custGeom>
          <a:solidFill>
            <a:srgbClr val="F3C9B8"/>
          </a:solidFill>
          <a:ln w="9525">
            <a:noFill/>
            <a:round/>
            <a:headEnd/>
            <a:tailEnd/>
          </a:ln>
        </p:spPr>
        <p:txBody>
          <a:bodyPr>
            <a:prstTxWarp prst="textNoShape">
              <a:avLst/>
            </a:prstTxWarp>
          </a:bodyPr>
          <a:lstStyle/>
          <a:p>
            <a:endParaRPr lang="en-US"/>
          </a:p>
        </p:txBody>
      </p:sp>
      <p:sp>
        <p:nvSpPr>
          <p:cNvPr id="51207" name="Freeform 7"/>
          <p:cNvSpPr>
            <a:spLocks/>
          </p:cNvSpPr>
          <p:nvPr/>
        </p:nvSpPr>
        <p:spPr bwMode="auto">
          <a:xfrm>
            <a:off x="3427413" y="2332038"/>
            <a:ext cx="1587" cy="9525"/>
          </a:xfrm>
          <a:custGeom>
            <a:avLst/>
            <a:gdLst>
              <a:gd name="T0" fmla="*/ 0 w 1587"/>
              <a:gd name="T1" fmla="*/ 0 h 1"/>
              <a:gd name="T2" fmla="*/ 0 w 1587"/>
              <a:gd name="T3" fmla="*/ 2147483647 h 1"/>
              <a:gd name="T4" fmla="*/ 0 w 1587"/>
              <a:gd name="T5" fmla="*/ 2147483647 h 1"/>
              <a:gd name="T6" fmla="*/ 0 w 1587"/>
              <a:gd name="T7" fmla="*/ 2147483647 h 1"/>
              <a:gd name="T8" fmla="*/ 0 w 1587"/>
              <a:gd name="T9" fmla="*/ 2147483647 h 1"/>
              <a:gd name="T10" fmla="*/ 0 w 1587"/>
              <a:gd name="T11" fmla="*/ 0 h 1"/>
              <a:gd name="T12" fmla="*/ 0 w 1587"/>
              <a:gd name="T13" fmla="*/ 0 h 1"/>
              <a:gd name="T14" fmla="*/ 0 60000 65536"/>
              <a:gd name="T15" fmla="*/ 0 60000 65536"/>
              <a:gd name="T16" fmla="*/ 0 60000 65536"/>
              <a:gd name="T17" fmla="*/ 0 60000 65536"/>
              <a:gd name="T18" fmla="*/ 0 60000 65536"/>
              <a:gd name="T19" fmla="*/ 0 60000 65536"/>
              <a:gd name="T20" fmla="*/ 0 60000 65536"/>
              <a:gd name="T21" fmla="*/ 0 w 1587"/>
              <a:gd name="T22" fmla="*/ 0 h 1"/>
              <a:gd name="T23" fmla="*/ 1587 w 1587"/>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1">
                <a:moveTo>
                  <a:pt x="0" y="0"/>
                </a:moveTo>
                <a:lnTo>
                  <a:pt x="0" y="1"/>
                </a:lnTo>
                <a:lnTo>
                  <a:pt x="0" y="0"/>
                </a:lnTo>
                <a:close/>
              </a:path>
            </a:pathLst>
          </a:custGeom>
          <a:solidFill>
            <a:srgbClr val="F3C9B8"/>
          </a:solidFill>
          <a:ln w="9525">
            <a:noFill/>
            <a:round/>
            <a:headEnd/>
            <a:tailEnd/>
          </a:ln>
        </p:spPr>
        <p:txBody>
          <a:bodyPr>
            <a:prstTxWarp prst="textNoShape">
              <a:avLst/>
            </a:prstTxWarp>
          </a:bodyPr>
          <a:lstStyle/>
          <a:p>
            <a:endParaRPr lang="en-US"/>
          </a:p>
        </p:txBody>
      </p:sp>
      <p:sp>
        <p:nvSpPr>
          <p:cNvPr id="51208" name="Freeform 8"/>
          <p:cNvSpPr>
            <a:spLocks/>
          </p:cNvSpPr>
          <p:nvPr/>
        </p:nvSpPr>
        <p:spPr bwMode="auto">
          <a:xfrm>
            <a:off x="3398838" y="2341563"/>
            <a:ext cx="9525" cy="1587"/>
          </a:xfrm>
          <a:custGeom>
            <a:avLst/>
            <a:gdLst>
              <a:gd name="T0" fmla="*/ 2147483647 w 1"/>
              <a:gd name="T1" fmla="*/ 0 h 1587"/>
              <a:gd name="T2" fmla="*/ 0 w 1"/>
              <a:gd name="T3" fmla="*/ 0 h 1587"/>
              <a:gd name="T4" fmla="*/ 0 w 1"/>
              <a:gd name="T5" fmla="*/ 0 h 1587"/>
              <a:gd name="T6" fmla="*/ 0 w 1"/>
              <a:gd name="T7" fmla="*/ 0 h 1587"/>
              <a:gd name="T8" fmla="*/ 0 w 1"/>
              <a:gd name="T9" fmla="*/ 0 h 1587"/>
              <a:gd name="T10" fmla="*/ 2147483647 w 1"/>
              <a:gd name="T11" fmla="*/ 0 h 1587"/>
              <a:gd name="T12" fmla="*/ 2147483647 w 1"/>
              <a:gd name="T13" fmla="*/ 0 h 1587"/>
              <a:gd name="T14" fmla="*/ 2147483647 w 1"/>
              <a:gd name="T15" fmla="*/ 0 h 158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587"/>
              <a:gd name="T26" fmla="*/ 1 w 1"/>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587">
                <a:moveTo>
                  <a:pt x="1" y="0"/>
                </a:moveTo>
                <a:lnTo>
                  <a:pt x="0" y="0"/>
                </a:lnTo>
                <a:lnTo>
                  <a:pt x="1" y="0"/>
                </a:lnTo>
                <a:close/>
              </a:path>
            </a:pathLst>
          </a:custGeom>
          <a:solidFill>
            <a:srgbClr val="F0D6C6"/>
          </a:solidFill>
          <a:ln w="9525">
            <a:noFill/>
            <a:round/>
            <a:headEnd/>
            <a:tailEnd/>
          </a:ln>
        </p:spPr>
        <p:txBody>
          <a:bodyPr>
            <a:prstTxWarp prst="textNoShape">
              <a:avLst/>
            </a:prstTxWarp>
          </a:bodyPr>
          <a:lstStyle/>
          <a:p>
            <a:endParaRPr lang="en-US"/>
          </a:p>
        </p:txBody>
      </p:sp>
      <p:sp>
        <p:nvSpPr>
          <p:cNvPr id="51209" name="Freeform 9"/>
          <p:cNvSpPr>
            <a:spLocks/>
          </p:cNvSpPr>
          <p:nvPr/>
        </p:nvSpPr>
        <p:spPr bwMode="auto">
          <a:xfrm>
            <a:off x="3408363" y="2341563"/>
            <a:ext cx="9525" cy="1587"/>
          </a:xfrm>
          <a:custGeom>
            <a:avLst/>
            <a:gdLst>
              <a:gd name="T0" fmla="*/ 2147483647 w 1"/>
              <a:gd name="T1" fmla="*/ 0 h 1587"/>
              <a:gd name="T2" fmla="*/ 0 w 1"/>
              <a:gd name="T3" fmla="*/ 0 h 1587"/>
              <a:gd name="T4" fmla="*/ 2147483647 w 1"/>
              <a:gd name="T5" fmla="*/ 0 h 1587"/>
              <a:gd name="T6" fmla="*/ 2147483647 w 1"/>
              <a:gd name="T7" fmla="*/ 0 h 1587"/>
              <a:gd name="T8" fmla="*/ 2147483647 w 1"/>
              <a:gd name="T9" fmla="*/ 0 h 1587"/>
              <a:gd name="T10" fmla="*/ 2147483647 w 1"/>
              <a:gd name="T11" fmla="*/ 0 h 1587"/>
              <a:gd name="T12" fmla="*/ 0 60000 65536"/>
              <a:gd name="T13" fmla="*/ 0 60000 65536"/>
              <a:gd name="T14" fmla="*/ 0 60000 65536"/>
              <a:gd name="T15" fmla="*/ 0 60000 65536"/>
              <a:gd name="T16" fmla="*/ 0 60000 65536"/>
              <a:gd name="T17" fmla="*/ 0 60000 65536"/>
              <a:gd name="T18" fmla="*/ 0 w 1"/>
              <a:gd name="T19" fmla="*/ 0 h 1587"/>
              <a:gd name="T20" fmla="*/ 1 w 1"/>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1" h="1587">
                <a:moveTo>
                  <a:pt x="1" y="0"/>
                </a:moveTo>
                <a:lnTo>
                  <a:pt x="0" y="0"/>
                </a:lnTo>
                <a:lnTo>
                  <a:pt x="1" y="0"/>
                </a:lnTo>
                <a:close/>
              </a:path>
            </a:pathLst>
          </a:custGeom>
          <a:solidFill>
            <a:srgbClr val="EFE3D2"/>
          </a:solidFill>
          <a:ln w="9525">
            <a:noFill/>
            <a:round/>
            <a:headEnd/>
            <a:tailEnd/>
          </a:ln>
        </p:spPr>
        <p:txBody>
          <a:bodyPr>
            <a:prstTxWarp prst="textNoShape">
              <a:avLst/>
            </a:prstTxWarp>
          </a:bodyPr>
          <a:lstStyle/>
          <a:p>
            <a:endParaRPr lang="en-US"/>
          </a:p>
        </p:txBody>
      </p:sp>
      <p:sp>
        <p:nvSpPr>
          <p:cNvPr id="51210" name="Freeform 10"/>
          <p:cNvSpPr>
            <a:spLocks/>
          </p:cNvSpPr>
          <p:nvPr/>
        </p:nvSpPr>
        <p:spPr bwMode="auto">
          <a:xfrm>
            <a:off x="3351213" y="2293938"/>
            <a:ext cx="47625" cy="1587"/>
          </a:xfrm>
          <a:custGeom>
            <a:avLst/>
            <a:gdLst>
              <a:gd name="T0" fmla="*/ 2147483647 w 5"/>
              <a:gd name="T1" fmla="*/ 0 h 1587"/>
              <a:gd name="T2" fmla="*/ 2147483647 w 5"/>
              <a:gd name="T3" fmla="*/ 0 h 1587"/>
              <a:gd name="T4" fmla="*/ 2147483647 w 5"/>
              <a:gd name="T5" fmla="*/ 0 h 1587"/>
              <a:gd name="T6" fmla="*/ 2147483647 w 5"/>
              <a:gd name="T7" fmla="*/ 0 h 1587"/>
              <a:gd name="T8" fmla="*/ 2147483647 w 5"/>
              <a:gd name="T9" fmla="*/ 0 h 1587"/>
              <a:gd name="T10" fmla="*/ 0 w 5"/>
              <a:gd name="T11" fmla="*/ 0 h 1587"/>
              <a:gd name="T12" fmla="*/ 2147483647 w 5"/>
              <a:gd name="T13" fmla="*/ 0 h 1587"/>
              <a:gd name="T14" fmla="*/ 2147483647 w 5"/>
              <a:gd name="T15" fmla="*/ 0 h 1587"/>
              <a:gd name="T16" fmla="*/ 2147483647 w 5"/>
              <a:gd name="T17" fmla="*/ 0 h 1587"/>
              <a:gd name="T18" fmla="*/ 2147483647 w 5"/>
              <a:gd name="T19" fmla="*/ 0 h 15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587"/>
              <a:gd name="T32" fmla="*/ 5 w 5"/>
              <a:gd name="T33" fmla="*/ 1587 h 15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587">
                <a:moveTo>
                  <a:pt x="5" y="0"/>
                </a:moveTo>
                <a:lnTo>
                  <a:pt x="4" y="0"/>
                </a:lnTo>
                <a:lnTo>
                  <a:pt x="3" y="0"/>
                </a:lnTo>
                <a:lnTo>
                  <a:pt x="2" y="0"/>
                </a:lnTo>
                <a:lnTo>
                  <a:pt x="1" y="0"/>
                </a:lnTo>
                <a:lnTo>
                  <a:pt x="0" y="0"/>
                </a:lnTo>
                <a:lnTo>
                  <a:pt x="1" y="0"/>
                </a:lnTo>
                <a:lnTo>
                  <a:pt x="4" y="0"/>
                </a:lnTo>
                <a:lnTo>
                  <a:pt x="5" y="0"/>
                </a:lnTo>
                <a:close/>
              </a:path>
            </a:pathLst>
          </a:custGeom>
          <a:solidFill>
            <a:srgbClr val="242729"/>
          </a:solidFill>
          <a:ln w="9525">
            <a:noFill/>
            <a:round/>
            <a:headEnd/>
            <a:tailEnd/>
          </a:ln>
        </p:spPr>
        <p:txBody>
          <a:bodyPr>
            <a:prstTxWarp prst="textNoShape">
              <a:avLst/>
            </a:prstTxWarp>
          </a:bodyPr>
          <a:lstStyle/>
          <a:p>
            <a:endParaRPr lang="en-US"/>
          </a:p>
        </p:txBody>
      </p:sp>
      <p:sp>
        <p:nvSpPr>
          <p:cNvPr id="51211" name="Freeform 11"/>
          <p:cNvSpPr>
            <a:spLocks/>
          </p:cNvSpPr>
          <p:nvPr/>
        </p:nvSpPr>
        <p:spPr bwMode="auto">
          <a:xfrm>
            <a:off x="3284538" y="2789238"/>
            <a:ext cx="38100" cy="1587"/>
          </a:xfrm>
          <a:custGeom>
            <a:avLst/>
            <a:gdLst>
              <a:gd name="T0" fmla="*/ 0 w 4"/>
              <a:gd name="T1" fmla="*/ 0 h 1587"/>
              <a:gd name="T2" fmla="*/ 0 w 4"/>
              <a:gd name="T3" fmla="*/ 0 h 1587"/>
              <a:gd name="T4" fmla="*/ 2147483647 w 4"/>
              <a:gd name="T5" fmla="*/ 0 h 1587"/>
              <a:gd name="T6" fmla="*/ 2147483647 w 4"/>
              <a:gd name="T7" fmla="*/ 0 h 1587"/>
              <a:gd name="T8" fmla="*/ 2147483647 w 4"/>
              <a:gd name="T9" fmla="*/ 0 h 1587"/>
              <a:gd name="T10" fmla="*/ 2147483647 w 4"/>
              <a:gd name="T11" fmla="*/ 0 h 1587"/>
              <a:gd name="T12" fmla="*/ 0 w 4"/>
              <a:gd name="T13" fmla="*/ 0 h 1587"/>
              <a:gd name="T14" fmla="*/ 0 60000 65536"/>
              <a:gd name="T15" fmla="*/ 0 60000 65536"/>
              <a:gd name="T16" fmla="*/ 0 60000 65536"/>
              <a:gd name="T17" fmla="*/ 0 60000 65536"/>
              <a:gd name="T18" fmla="*/ 0 60000 65536"/>
              <a:gd name="T19" fmla="*/ 0 60000 65536"/>
              <a:gd name="T20" fmla="*/ 0 60000 65536"/>
              <a:gd name="T21" fmla="*/ 0 w 4"/>
              <a:gd name="T22" fmla="*/ 0 h 1587"/>
              <a:gd name="T23" fmla="*/ 4 w 4"/>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587">
                <a:moveTo>
                  <a:pt x="0" y="0"/>
                </a:moveTo>
                <a:lnTo>
                  <a:pt x="0" y="0"/>
                </a:lnTo>
                <a:lnTo>
                  <a:pt x="2" y="0"/>
                </a:lnTo>
                <a:lnTo>
                  <a:pt x="4" y="0"/>
                </a:lnTo>
                <a:lnTo>
                  <a:pt x="3" y="0"/>
                </a:lnTo>
                <a:lnTo>
                  <a:pt x="1" y="0"/>
                </a:lnTo>
                <a:lnTo>
                  <a:pt x="0" y="0"/>
                </a:lnTo>
                <a:close/>
              </a:path>
            </a:pathLst>
          </a:custGeom>
          <a:solidFill>
            <a:srgbClr val="242729"/>
          </a:solidFill>
          <a:ln w="9525">
            <a:noFill/>
            <a:round/>
            <a:headEnd/>
            <a:tailEnd/>
          </a:ln>
        </p:spPr>
        <p:txBody>
          <a:bodyPr>
            <a:prstTxWarp prst="textNoShape">
              <a:avLst/>
            </a:prstTxWarp>
          </a:bodyPr>
          <a:lstStyle/>
          <a:p>
            <a:endParaRPr lang="en-US"/>
          </a:p>
        </p:txBody>
      </p:sp>
      <p:sp>
        <p:nvSpPr>
          <p:cNvPr id="51212" name="Freeform 12"/>
          <p:cNvSpPr>
            <a:spLocks/>
          </p:cNvSpPr>
          <p:nvPr/>
        </p:nvSpPr>
        <p:spPr bwMode="auto">
          <a:xfrm>
            <a:off x="3579813" y="2874963"/>
            <a:ext cx="9525" cy="9525"/>
          </a:xfrm>
          <a:custGeom>
            <a:avLst/>
            <a:gdLst>
              <a:gd name="T0" fmla="*/ 0 w 1"/>
              <a:gd name="T1" fmla="*/ 0 h 1"/>
              <a:gd name="T2" fmla="*/ 2147483647 w 1"/>
              <a:gd name="T3" fmla="*/ 0 h 1"/>
              <a:gd name="T4" fmla="*/ 2147483647 w 1"/>
              <a:gd name="T5" fmla="*/ 2147483647 h 1"/>
              <a:gd name="T6" fmla="*/ 0 w 1"/>
              <a:gd name="T7" fmla="*/ 2147483647 h 1"/>
              <a:gd name="T8" fmla="*/ 0 w 1"/>
              <a:gd name="T9" fmla="*/ 2147483647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242729"/>
          </a:solidFill>
          <a:ln w="9525">
            <a:noFill/>
            <a:round/>
            <a:headEnd/>
            <a:tailEnd/>
          </a:ln>
        </p:spPr>
        <p:txBody>
          <a:bodyPr>
            <a:prstTxWarp prst="textNoShape">
              <a:avLst/>
            </a:prstTxWarp>
          </a:bodyPr>
          <a:lstStyle/>
          <a:p>
            <a:endParaRPr lang="en-US"/>
          </a:p>
        </p:txBody>
      </p:sp>
      <p:sp>
        <p:nvSpPr>
          <p:cNvPr id="51213" name="Freeform 13"/>
          <p:cNvSpPr>
            <a:spLocks/>
          </p:cNvSpPr>
          <p:nvPr/>
        </p:nvSpPr>
        <p:spPr bwMode="auto">
          <a:xfrm>
            <a:off x="3732213" y="2274888"/>
            <a:ext cx="9525" cy="9525"/>
          </a:xfrm>
          <a:custGeom>
            <a:avLst/>
            <a:gdLst>
              <a:gd name="T0" fmla="*/ 0 w 1"/>
              <a:gd name="T1" fmla="*/ 2147483647 h 1"/>
              <a:gd name="T2" fmla="*/ 0 w 1"/>
              <a:gd name="T3" fmla="*/ 0 h 1"/>
              <a:gd name="T4" fmla="*/ 2147483647 w 1"/>
              <a:gd name="T5" fmla="*/ 0 h 1"/>
              <a:gd name="T6" fmla="*/ 2147483647 w 1"/>
              <a:gd name="T7" fmla="*/ 2147483647 h 1"/>
              <a:gd name="T8" fmla="*/ 0 w 1"/>
              <a:gd name="T9" fmla="*/ 2147483647 h 1"/>
              <a:gd name="T10" fmla="*/ 0 w 1"/>
              <a:gd name="T11" fmla="*/ 2147483647 h 1"/>
              <a:gd name="T12" fmla="*/ 0 w 1"/>
              <a:gd name="T13" fmla="*/ 2147483647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0"/>
                </a:lnTo>
                <a:lnTo>
                  <a:pt x="1" y="0"/>
                </a:lnTo>
                <a:lnTo>
                  <a:pt x="1" y="1"/>
                </a:lnTo>
                <a:lnTo>
                  <a:pt x="0" y="1"/>
                </a:lnTo>
                <a:close/>
              </a:path>
            </a:pathLst>
          </a:custGeom>
          <a:solidFill>
            <a:srgbClr val="242729"/>
          </a:solidFill>
          <a:ln w="9525">
            <a:noFill/>
            <a:round/>
            <a:headEnd/>
            <a:tailEnd/>
          </a:ln>
        </p:spPr>
        <p:txBody>
          <a:bodyPr>
            <a:prstTxWarp prst="textNoShape">
              <a:avLst/>
            </a:prstTxWarp>
          </a:bodyPr>
          <a:lstStyle/>
          <a:p>
            <a:endParaRPr lang="en-US"/>
          </a:p>
        </p:txBody>
      </p:sp>
      <p:sp>
        <p:nvSpPr>
          <p:cNvPr id="51214" name="Rectangle 14"/>
          <p:cNvSpPr>
            <a:spLocks noChangeArrowheads="1"/>
          </p:cNvSpPr>
          <p:nvPr/>
        </p:nvSpPr>
        <p:spPr bwMode="auto">
          <a:xfrm>
            <a:off x="5745163" y="1016000"/>
            <a:ext cx="7937" cy="7938"/>
          </a:xfrm>
          <a:prstGeom prst="rect">
            <a:avLst/>
          </a:prstGeom>
          <a:solidFill>
            <a:srgbClr val="1F1A17"/>
          </a:solidFill>
          <a:ln w="9525">
            <a:noFill/>
            <a:miter lim="800000"/>
            <a:headEnd/>
            <a:tailEnd/>
          </a:ln>
        </p:spPr>
        <p:txBody>
          <a:bodyPr>
            <a:prstTxWarp prst="textNoShape">
              <a:avLst/>
            </a:prstTxWarp>
          </a:bodyPr>
          <a:lstStyle/>
          <a:p>
            <a:endParaRPr lang="en-US"/>
          </a:p>
        </p:txBody>
      </p:sp>
      <p:pic>
        <p:nvPicPr>
          <p:cNvPr id="51215" name="Picture 15"/>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827088" y="0"/>
            <a:ext cx="7302500" cy="341313"/>
          </a:xfrm>
          <a:prstGeom prst="rect">
            <a:avLst/>
          </a:prstGeom>
          <a:noFill/>
          <a:ln w="9525">
            <a:noFill/>
            <a:miter lim="800000"/>
            <a:headEnd/>
            <a:tailEnd/>
          </a:ln>
        </p:spPr>
      </p:pic>
      <p:sp>
        <p:nvSpPr>
          <p:cNvPr id="51216" name="Rectangle 16"/>
          <p:cNvSpPr>
            <a:spLocks noChangeArrowheads="1"/>
          </p:cNvSpPr>
          <p:nvPr/>
        </p:nvSpPr>
        <p:spPr bwMode="auto">
          <a:xfrm>
            <a:off x="4286250" y="4113213"/>
            <a:ext cx="6350" cy="6350"/>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1217" name="Freeform 17"/>
          <p:cNvSpPr>
            <a:spLocks/>
          </p:cNvSpPr>
          <p:nvPr/>
        </p:nvSpPr>
        <p:spPr bwMode="auto">
          <a:xfrm>
            <a:off x="3309938" y="3411538"/>
            <a:ext cx="17462" cy="23812"/>
          </a:xfrm>
          <a:custGeom>
            <a:avLst/>
            <a:gdLst>
              <a:gd name="T0" fmla="*/ 2147483647 w 11"/>
              <a:gd name="T1" fmla="*/ 2147483647 h 15"/>
              <a:gd name="T2" fmla="*/ 2147483647 w 11"/>
              <a:gd name="T3" fmla="*/ 0 h 15"/>
              <a:gd name="T4" fmla="*/ 0 w 11"/>
              <a:gd name="T5" fmla="*/ 2147483647 h 15"/>
              <a:gd name="T6" fmla="*/ 2147483647 w 11"/>
              <a:gd name="T7" fmla="*/ 2147483647 h 15"/>
              <a:gd name="T8" fmla="*/ 2147483647 w 11"/>
              <a:gd name="T9" fmla="*/ 2147483647 h 15"/>
              <a:gd name="T10" fmla="*/ 0 60000 65536"/>
              <a:gd name="T11" fmla="*/ 0 60000 65536"/>
              <a:gd name="T12" fmla="*/ 0 60000 65536"/>
              <a:gd name="T13" fmla="*/ 0 60000 65536"/>
              <a:gd name="T14" fmla="*/ 0 60000 65536"/>
              <a:gd name="T15" fmla="*/ 0 w 11"/>
              <a:gd name="T16" fmla="*/ 0 h 15"/>
              <a:gd name="T17" fmla="*/ 11 w 11"/>
              <a:gd name="T18" fmla="*/ 15 h 15"/>
            </a:gdLst>
            <a:ahLst/>
            <a:cxnLst>
              <a:cxn ang="T10">
                <a:pos x="T0" y="T1"/>
              </a:cxn>
              <a:cxn ang="T11">
                <a:pos x="T2" y="T3"/>
              </a:cxn>
              <a:cxn ang="T12">
                <a:pos x="T4" y="T5"/>
              </a:cxn>
              <a:cxn ang="T13">
                <a:pos x="T6" y="T7"/>
              </a:cxn>
              <a:cxn ang="T14">
                <a:pos x="T8" y="T9"/>
              </a:cxn>
            </a:cxnLst>
            <a:rect l="T15" t="T16" r="T17" b="T18"/>
            <a:pathLst>
              <a:path w="11" h="15">
                <a:moveTo>
                  <a:pt x="11" y="3"/>
                </a:moveTo>
                <a:lnTo>
                  <a:pt x="6" y="0"/>
                </a:lnTo>
                <a:lnTo>
                  <a:pt x="0" y="6"/>
                </a:lnTo>
                <a:lnTo>
                  <a:pt x="11" y="15"/>
                </a:lnTo>
                <a:lnTo>
                  <a:pt x="11" y="3"/>
                </a:lnTo>
                <a:close/>
              </a:path>
            </a:pathLst>
          </a:custGeom>
          <a:solidFill>
            <a:srgbClr val="A8A8A7"/>
          </a:solidFill>
          <a:ln w="9525">
            <a:noFill/>
            <a:round/>
            <a:headEnd/>
            <a:tailEnd/>
          </a:ln>
        </p:spPr>
        <p:txBody>
          <a:bodyPr>
            <a:prstTxWarp prst="textNoShape">
              <a:avLst/>
            </a:prstTxWarp>
          </a:bodyPr>
          <a:lstStyle/>
          <a:p>
            <a:endParaRPr lang="en-US"/>
          </a:p>
        </p:txBody>
      </p:sp>
      <p:sp>
        <p:nvSpPr>
          <p:cNvPr id="51218" name="Line 18"/>
          <p:cNvSpPr>
            <a:spLocks noChangeShapeType="1"/>
          </p:cNvSpPr>
          <p:nvPr/>
        </p:nvSpPr>
        <p:spPr bwMode="auto">
          <a:xfrm>
            <a:off x="2268538" y="1701800"/>
            <a:ext cx="1001712" cy="698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1219" name="Line 19"/>
          <p:cNvSpPr>
            <a:spLocks noChangeShapeType="1"/>
          </p:cNvSpPr>
          <p:nvPr/>
        </p:nvSpPr>
        <p:spPr bwMode="auto">
          <a:xfrm flipH="1">
            <a:off x="2555875" y="2565400"/>
            <a:ext cx="1871663" cy="2159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1220" name="Line 20"/>
          <p:cNvSpPr>
            <a:spLocks noChangeShapeType="1"/>
          </p:cNvSpPr>
          <p:nvPr/>
        </p:nvSpPr>
        <p:spPr bwMode="auto">
          <a:xfrm>
            <a:off x="2555875" y="3573463"/>
            <a:ext cx="1649413" cy="5016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1221" name="Line 21"/>
          <p:cNvSpPr>
            <a:spLocks noChangeShapeType="1"/>
          </p:cNvSpPr>
          <p:nvPr/>
        </p:nvSpPr>
        <p:spPr bwMode="auto">
          <a:xfrm flipH="1">
            <a:off x="2836863" y="4364038"/>
            <a:ext cx="1368425" cy="36036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1222" name="Line 22"/>
          <p:cNvSpPr>
            <a:spLocks noChangeShapeType="1"/>
          </p:cNvSpPr>
          <p:nvPr/>
        </p:nvSpPr>
        <p:spPr bwMode="auto">
          <a:xfrm>
            <a:off x="3773488" y="1916113"/>
            <a:ext cx="720725" cy="50323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1223" name="Text Box 23"/>
          <p:cNvSpPr txBox="1">
            <a:spLocks noChangeArrowheads="1"/>
          </p:cNvSpPr>
          <p:nvPr/>
        </p:nvSpPr>
        <p:spPr bwMode="auto">
          <a:xfrm>
            <a:off x="1476375" y="3933825"/>
            <a:ext cx="2684463" cy="904875"/>
          </a:xfrm>
          <a:prstGeom prst="rect">
            <a:avLst/>
          </a:prstGeom>
          <a:noFill/>
          <a:ln w="9525">
            <a:noFill/>
            <a:miter lim="800000"/>
            <a:headEnd/>
            <a:tailEnd/>
          </a:ln>
        </p:spPr>
        <p:txBody>
          <a:bodyPr>
            <a:prstTxWarp prst="textNoShape">
              <a:avLst/>
            </a:prstTxWarp>
            <a:spAutoFit/>
          </a:bodyPr>
          <a:lstStyle/>
          <a:p>
            <a:pPr>
              <a:lnSpc>
                <a:spcPts val="1600"/>
              </a:lnSpc>
            </a:pPr>
            <a:r>
              <a:rPr lang="en-GB" sz="1600" b="1">
                <a:latin typeface="Arial Narrow" charset="0"/>
              </a:rPr>
              <a:t>Refereed “Post-Print” Accepted, Certified, Published by Journal</a:t>
            </a:r>
            <a:endParaRPr lang="en-US" sz="1600">
              <a:latin typeface="Arial Narrow" charset="0"/>
            </a:endParaRPr>
          </a:p>
          <a:p>
            <a:pPr>
              <a:lnSpc>
                <a:spcPts val="1600"/>
              </a:lnSpc>
            </a:pPr>
            <a:endParaRPr lang="en-US" sz="1600">
              <a:latin typeface="Arial Narrow" charset="0"/>
            </a:endParaRPr>
          </a:p>
        </p:txBody>
      </p:sp>
      <p:sp>
        <p:nvSpPr>
          <p:cNvPr id="51224" name="Text Box 24"/>
          <p:cNvSpPr txBox="1">
            <a:spLocks noChangeArrowheads="1"/>
          </p:cNvSpPr>
          <p:nvPr/>
        </p:nvSpPr>
        <p:spPr bwMode="auto">
          <a:xfrm>
            <a:off x="1066800" y="533400"/>
            <a:ext cx="1481138" cy="904875"/>
          </a:xfrm>
          <a:prstGeom prst="rect">
            <a:avLst/>
          </a:prstGeom>
          <a:noFill/>
          <a:ln w="9525">
            <a:noFill/>
            <a:miter lim="800000"/>
            <a:headEnd/>
            <a:tailEnd/>
          </a:ln>
        </p:spPr>
        <p:txBody>
          <a:bodyPr>
            <a:prstTxWarp prst="textNoShape">
              <a:avLst/>
            </a:prstTxWarp>
            <a:spAutoFit/>
          </a:bodyPr>
          <a:lstStyle/>
          <a:p>
            <a:pPr>
              <a:lnSpc>
                <a:spcPts val="1600"/>
              </a:lnSpc>
            </a:pPr>
            <a:r>
              <a:rPr lang="en-GB" sz="1800" b="1" u="sng">
                <a:latin typeface="Arial Narrow" charset="0"/>
              </a:rPr>
              <a:t>Impact cycle begins:</a:t>
            </a:r>
          </a:p>
          <a:p>
            <a:pPr>
              <a:lnSpc>
                <a:spcPts val="1600"/>
              </a:lnSpc>
            </a:pPr>
            <a:r>
              <a:rPr lang="en-GB" sz="1600" b="1">
                <a:latin typeface="Arial Narrow" charset="0"/>
              </a:rPr>
              <a:t>Research is done</a:t>
            </a:r>
            <a:endParaRPr lang="en-US" sz="1600" b="1">
              <a:latin typeface="Arial Narrow" charset="0"/>
            </a:endParaRPr>
          </a:p>
        </p:txBody>
      </p:sp>
      <p:sp>
        <p:nvSpPr>
          <p:cNvPr id="51225" name="Text Box 25"/>
          <p:cNvSpPr txBox="1">
            <a:spLocks noChangeArrowheads="1"/>
          </p:cNvSpPr>
          <p:nvPr/>
        </p:nvSpPr>
        <p:spPr bwMode="auto">
          <a:xfrm>
            <a:off x="2819400" y="685800"/>
            <a:ext cx="1871663" cy="701675"/>
          </a:xfrm>
          <a:prstGeom prst="rect">
            <a:avLst/>
          </a:prstGeom>
          <a:noFill/>
          <a:ln w="9525">
            <a:noFill/>
            <a:miter lim="800000"/>
            <a:headEnd/>
            <a:tailEnd/>
          </a:ln>
        </p:spPr>
        <p:txBody>
          <a:bodyPr>
            <a:prstTxWarp prst="textNoShape">
              <a:avLst/>
            </a:prstTxWarp>
            <a:spAutoFit/>
          </a:bodyPr>
          <a:lstStyle/>
          <a:p>
            <a:pPr algn="ctr">
              <a:lnSpc>
                <a:spcPts val="1600"/>
              </a:lnSpc>
            </a:pPr>
            <a:r>
              <a:rPr lang="en-GB" sz="1600" b="1">
                <a:latin typeface="Arial Narrow" charset="0"/>
              </a:rPr>
              <a:t>Researchers write </a:t>
            </a:r>
          </a:p>
          <a:p>
            <a:pPr algn="ctr">
              <a:lnSpc>
                <a:spcPts val="1600"/>
              </a:lnSpc>
            </a:pPr>
            <a:r>
              <a:rPr lang="en-GB" sz="1600" b="1">
                <a:latin typeface="Arial Narrow" charset="0"/>
              </a:rPr>
              <a:t>pre-refereeing </a:t>
            </a:r>
          </a:p>
          <a:p>
            <a:pPr algn="ctr">
              <a:lnSpc>
                <a:spcPts val="1600"/>
              </a:lnSpc>
            </a:pPr>
            <a:r>
              <a:rPr lang="en-GB" sz="1600" b="1">
                <a:latin typeface="Arial Narrow" charset="0"/>
              </a:rPr>
              <a:t>“Pre-Print”</a:t>
            </a:r>
            <a:endParaRPr lang="en-US" sz="1600" b="1">
              <a:latin typeface="Arial Narrow" charset="0"/>
            </a:endParaRPr>
          </a:p>
        </p:txBody>
      </p:sp>
      <p:sp>
        <p:nvSpPr>
          <p:cNvPr id="51226" name="Text Box 26"/>
          <p:cNvSpPr txBox="1">
            <a:spLocks noChangeArrowheads="1"/>
          </p:cNvSpPr>
          <p:nvPr/>
        </p:nvSpPr>
        <p:spPr bwMode="auto">
          <a:xfrm>
            <a:off x="2555875" y="2166938"/>
            <a:ext cx="1846263" cy="295275"/>
          </a:xfrm>
          <a:prstGeom prst="rect">
            <a:avLst/>
          </a:prstGeom>
          <a:noFill/>
          <a:ln w="9525">
            <a:noFill/>
            <a:miter lim="800000"/>
            <a:headEnd/>
            <a:tailEnd/>
          </a:ln>
        </p:spPr>
        <p:txBody>
          <a:bodyPr wrap="none">
            <a:prstTxWarp prst="textNoShape">
              <a:avLst/>
            </a:prstTxWarp>
            <a:spAutoFit/>
          </a:bodyPr>
          <a:lstStyle/>
          <a:p>
            <a:pPr>
              <a:lnSpc>
                <a:spcPts val="1600"/>
              </a:lnSpc>
            </a:pPr>
            <a:r>
              <a:rPr lang="en-GB" sz="1600" b="1">
                <a:latin typeface="Arial Narrow" charset="0"/>
              </a:rPr>
              <a:t>Submitted to Journal</a:t>
            </a:r>
            <a:endParaRPr lang="en-US" sz="1600">
              <a:latin typeface="Arial Narrow" charset="0"/>
            </a:endParaRPr>
          </a:p>
        </p:txBody>
      </p:sp>
      <p:sp>
        <p:nvSpPr>
          <p:cNvPr id="51227" name="Text Box 27"/>
          <p:cNvSpPr txBox="1">
            <a:spLocks noChangeArrowheads="1"/>
          </p:cNvSpPr>
          <p:nvPr/>
        </p:nvSpPr>
        <p:spPr bwMode="auto">
          <a:xfrm>
            <a:off x="2411413" y="2781300"/>
            <a:ext cx="2252662" cy="701675"/>
          </a:xfrm>
          <a:prstGeom prst="rect">
            <a:avLst/>
          </a:prstGeom>
          <a:noFill/>
          <a:ln w="9525">
            <a:noFill/>
            <a:miter lim="800000"/>
            <a:headEnd/>
            <a:tailEnd/>
          </a:ln>
        </p:spPr>
        <p:txBody>
          <a:bodyPr>
            <a:prstTxWarp prst="textNoShape">
              <a:avLst/>
            </a:prstTxWarp>
            <a:spAutoFit/>
          </a:bodyPr>
          <a:lstStyle/>
          <a:p>
            <a:pPr>
              <a:lnSpc>
                <a:spcPts val="1600"/>
              </a:lnSpc>
            </a:pPr>
            <a:r>
              <a:rPr lang="en-GB" sz="1600" b="1">
                <a:latin typeface="Arial Narrow" charset="0"/>
              </a:rPr>
              <a:t>Pre-Print reviewed by Peer Experts – “Peer-Review”</a:t>
            </a:r>
            <a:endParaRPr lang="en-US" sz="1600" b="1">
              <a:latin typeface="Arial Narrow" charset="0"/>
            </a:endParaRPr>
          </a:p>
        </p:txBody>
      </p:sp>
      <p:sp>
        <p:nvSpPr>
          <p:cNvPr id="51228" name="Text Box 28"/>
          <p:cNvSpPr txBox="1">
            <a:spLocks noChangeArrowheads="1"/>
          </p:cNvSpPr>
          <p:nvPr/>
        </p:nvSpPr>
        <p:spPr bwMode="auto">
          <a:xfrm>
            <a:off x="2700338" y="3357563"/>
            <a:ext cx="1963737" cy="498475"/>
          </a:xfrm>
          <a:prstGeom prst="rect">
            <a:avLst/>
          </a:prstGeom>
          <a:noFill/>
          <a:ln w="9525">
            <a:noFill/>
            <a:miter lim="800000"/>
            <a:headEnd/>
            <a:tailEnd/>
          </a:ln>
        </p:spPr>
        <p:txBody>
          <a:bodyPr>
            <a:prstTxWarp prst="textNoShape">
              <a:avLst/>
            </a:prstTxWarp>
            <a:spAutoFit/>
          </a:bodyPr>
          <a:lstStyle/>
          <a:p>
            <a:pPr algn="r">
              <a:lnSpc>
                <a:spcPts val="1600"/>
              </a:lnSpc>
            </a:pPr>
            <a:r>
              <a:rPr lang="en-GB" sz="1600" b="1">
                <a:latin typeface="Arial Narrow" charset="0"/>
              </a:rPr>
              <a:t>Pre-Print revised by article’s Authors</a:t>
            </a:r>
            <a:endParaRPr lang="en-US" sz="1600">
              <a:latin typeface="Arial Narrow" charset="0"/>
            </a:endParaRPr>
          </a:p>
        </p:txBody>
      </p:sp>
      <p:sp>
        <p:nvSpPr>
          <p:cNvPr id="51229" name="Line 29"/>
          <p:cNvSpPr>
            <a:spLocks noChangeShapeType="1"/>
          </p:cNvSpPr>
          <p:nvPr/>
        </p:nvSpPr>
        <p:spPr bwMode="auto">
          <a:xfrm>
            <a:off x="2916238" y="5013325"/>
            <a:ext cx="1295400" cy="360363"/>
          </a:xfrm>
          <a:prstGeom prst="line">
            <a:avLst/>
          </a:prstGeom>
          <a:noFill/>
          <a:ln w="9525">
            <a:solidFill>
              <a:srgbClr val="FF0000"/>
            </a:solidFill>
            <a:prstDash val="lgDash"/>
            <a:round/>
            <a:headEnd/>
            <a:tailEnd type="triangle" w="med" len="med"/>
          </a:ln>
        </p:spPr>
        <p:txBody>
          <a:bodyPr>
            <a:prstTxWarp prst="textNoShape">
              <a:avLst/>
            </a:prstTxWarp>
          </a:bodyPr>
          <a:lstStyle/>
          <a:p>
            <a:endParaRPr lang="en-US"/>
          </a:p>
        </p:txBody>
      </p:sp>
      <p:sp>
        <p:nvSpPr>
          <p:cNvPr id="51230" name="Text Box 30"/>
          <p:cNvSpPr txBox="1">
            <a:spLocks noChangeArrowheads="1"/>
          </p:cNvSpPr>
          <p:nvPr/>
        </p:nvSpPr>
        <p:spPr bwMode="auto">
          <a:xfrm>
            <a:off x="1619250" y="5229225"/>
            <a:ext cx="2468563" cy="904875"/>
          </a:xfrm>
          <a:prstGeom prst="rect">
            <a:avLst/>
          </a:prstGeom>
          <a:noFill/>
          <a:ln w="9525">
            <a:noFill/>
            <a:miter lim="800000"/>
            <a:headEnd/>
            <a:tailEnd/>
          </a:ln>
        </p:spPr>
        <p:txBody>
          <a:bodyPr>
            <a:prstTxWarp prst="textNoShape">
              <a:avLst/>
            </a:prstTxWarp>
            <a:spAutoFit/>
          </a:bodyPr>
          <a:lstStyle/>
          <a:p>
            <a:pPr>
              <a:lnSpc>
                <a:spcPts val="1600"/>
              </a:lnSpc>
            </a:pPr>
            <a:r>
              <a:rPr lang="en-GB" sz="1600" b="1">
                <a:latin typeface="Arial Narrow" charset="0"/>
              </a:rPr>
              <a:t>Researchers can access the Post-Print if their university has a subscription to the Journal</a:t>
            </a:r>
            <a:endParaRPr lang="en-US" sz="1600" b="1">
              <a:latin typeface="Arial Narrow" charset="0"/>
            </a:endParaRPr>
          </a:p>
        </p:txBody>
      </p:sp>
      <p:pic>
        <p:nvPicPr>
          <p:cNvPr id="51231" name="Picture 31"/>
          <p:cNvPicPr>
            <a:picLocks noChangeAspect="1" noChangeArrowheads="1"/>
          </p:cNvPicPr>
          <p:nvPr/>
        </p:nvPicPr>
        <p:blipFill>
          <a:blip r:embed="rId4"/>
          <a:srcRect/>
          <a:stretch>
            <a:fillRect/>
          </a:stretch>
        </p:blipFill>
        <p:spPr bwMode="auto">
          <a:xfrm>
            <a:off x="4267200" y="4800600"/>
            <a:ext cx="876300" cy="904875"/>
          </a:xfrm>
          <a:prstGeom prst="rect">
            <a:avLst/>
          </a:prstGeom>
          <a:noFill/>
          <a:ln w="9525">
            <a:noFill/>
            <a:miter lim="800000"/>
            <a:headEnd/>
            <a:tailEnd/>
          </a:ln>
        </p:spPr>
      </p:pic>
      <p:pic>
        <p:nvPicPr>
          <p:cNvPr id="51232" name="Picture 32"/>
          <p:cNvPicPr>
            <a:picLocks noChangeAspect="1" noChangeArrowheads="1"/>
          </p:cNvPicPr>
          <p:nvPr/>
        </p:nvPicPr>
        <p:blipFill>
          <a:blip r:embed="rId5"/>
          <a:srcRect/>
          <a:stretch>
            <a:fillRect/>
          </a:stretch>
        </p:blipFill>
        <p:spPr bwMode="auto">
          <a:xfrm>
            <a:off x="1403350" y="1412875"/>
            <a:ext cx="762000" cy="723900"/>
          </a:xfrm>
          <a:prstGeom prst="rect">
            <a:avLst/>
          </a:prstGeom>
          <a:noFill/>
          <a:ln w="9525">
            <a:noFill/>
            <a:miter lim="800000"/>
            <a:headEnd/>
            <a:tailEnd/>
          </a:ln>
        </p:spPr>
      </p:pic>
      <p:pic>
        <p:nvPicPr>
          <p:cNvPr id="51233" name="Picture 33"/>
          <p:cNvPicPr>
            <a:picLocks noChangeAspect="1" noChangeArrowheads="1"/>
          </p:cNvPicPr>
          <p:nvPr/>
        </p:nvPicPr>
        <p:blipFill>
          <a:blip r:embed="rId6"/>
          <a:srcRect/>
          <a:stretch>
            <a:fillRect/>
          </a:stretch>
        </p:blipFill>
        <p:spPr bwMode="auto">
          <a:xfrm>
            <a:off x="3348038" y="1484313"/>
            <a:ext cx="400050" cy="600075"/>
          </a:xfrm>
          <a:prstGeom prst="rect">
            <a:avLst/>
          </a:prstGeom>
          <a:noFill/>
          <a:ln w="9525">
            <a:noFill/>
            <a:miter lim="800000"/>
            <a:headEnd/>
            <a:tailEnd/>
          </a:ln>
        </p:spPr>
      </p:pic>
      <p:pic>
        <p:nvPicPr>
          <p:cNvPr id="51234" name="Picture 34"/>
          <p:cNvPicPr>
            <a:picLocks noChangeAspect="1" noChangeArrowheads="1"/>
          </p:cNvPicPr>
          <p:nvPr/>
        </p:nvPicPr>
        <p:blipFill>
          <a:blip r:embed="rId7"/>
          <a:srcRect/>
          <a:stretch>
            <a:fillRect/>
          </a:stretch>
        </p:blipFill>
        <p:spPr bwMode="auto">
          <a:xfrm>
            <a:off x="4284663" y="3933825"/>
            <a:ext cx="400050" cy="600075"/>
          </a:xfrm>
          <a:prstGeom prst="rect">
            <a:avLst/>
          </a:prstGeom>
          <a:noFill/>
          <a:ln w="9525">
            <a:noFill/>
            <a:miter lim="800000"/>
            <a:headEnd/>
            <a:tailEnd/>
          </a:ln>
        </p:spPr>
      </p:pic>
      <p:pic>
        <p:nvPicPr>
          <p:cNvPr id="51235" name="Picture 35"/>
          <p:cNvPicPr>
            <a:picLocks noChangeAspect="1" noChangeArrowheads="1"/>
          </p:cNvPicPr>
          <p:nvPr/>
        </p:nvPicPr>
        <p:blipFill>
          <a:blip r:embed="rId8"/>
          <a:srcRect/>
          <a:stretch>
            <a:fillRect/>
          </a:stretch>
        </p:blipFill>
        <p:spPr bwMode="auto">
          <a:xfrm>
            <a:off x="4572000" y="2133600"/>
            <a:ext cx="936625" cy="758825"/>
          </a:xfrm>
          <a:prstGeom prst="rect">
            <a:avLst/>
          </a:prstGeom>
          <a:noFill/>
          <a:ln w="9525">
            <a:noFill/>
            <a:miter lim="800000"/>
            <a:headEnd/>
            <a:tailEnd/>
          </a:ln>
        </p:spPr>
      </p:pic>
      <p:pic>
        <p:nvPicPr>
          <p:cNvPr id="51236" name="Picture 36"/>
          <p:cNvPicPr>
            <a:picLocks noChangeAspect="1" noChangeArrowheads="1"/>
          </p:cNvPicPr>
          <p:nvPr/>
        </p:nvPicPr>
        <p:blipFill>
          <a:blip r:embed="rId9"/>
          <a:srcRect/>
          <a:stretch>
            <a:fillRect/>
          </a:stretch>
        </p:blipFill>
        <p:spPr bwMode="auto">
          <a:xfrm>
            <a:off x="1635125" y="2708275"/>
            <a:ext cx="701675" cy="865188"/>
          </a:xfrm>
          <a:prstGeom prst="rect">
            <a:avLst/>
          </a:prstGeom>
          <a:noFill/>
          <a:ln w="9525">
            <a:noFill/>
            <a:miter lim="800000"/>
            <a:headEnd/>
            <a:tailEnd/>
          </a:ln>
        </p:spPr>
      </p:pic>
      <p:pic>
        <p:nvPicPr>
          <p:cNvPr id="51237" name="Picture 37"/>
          <p:cNvPicPr>
            <a:picLocks noChangeAspect="1" noChangeArrowheads="1"/>
          </p:cNvPicPr>
          <p:nvPr/>
        </p:nvPicPr>
        <p:blipFill>
          <a:blip r:embed="rId10"/>
          <a:srcRect/>
          <a:stretch>
            <a:fillRect/>
          </a:stretch>
        </p:blipFill>
        <p:spPr bwMode="auto">
          <a:xfrm>
            <a:off x="1619250" y="4508500"/>
            <a:ext cx="1152525" cy="655638"/>
          </a:xfrm>
          <a:prstGeom prst="rect">
            <a:avLst/>
          </a:prstGeom>
          <a:noFill/>
          <a:ln w="9525">
            <a:noFill/>
            <a:miter lim="800000"/>
            <a:headEnd/>
            <a:tailEnd/>
          </a:ln>
        </p:spPr>
      </p:pic>
      <p:sp>
        <p:nvSpPr>
          <p:cNvPr id="51238" name="Text Box 38"/>
          <p:cNvSpPr txBox="1">
            <a:spLocks noChangeArrowheads="1"/>
          </p:cNvSpPr>
          <p:nvPr/>
        </p:nvSpPr>
        <p:spPr bwMode="auto">
          <a:xfrm rot="-5400000">
            <a:off x="-465138" y="2163763"/>
            <a:ext cx="1482725" cy="336550"/>
          </a:xfrm>
          <a:prstGeom prst="rect">
            <a:avLst/>
          </a:prstGeom>
          <a:noFill/>
          <a:ln w="9525">
            <a:noFill/>
            <a:miter lim="800000"/>
            <a:headEnd/>
            <a:tailEnd/>
          </a:ln>
        </p:spPr>
        <p:txBody>
          <a:bodyPr wrap="none">
            <a:prstTxWarp prst="textNoShape">
              <a:avLst/>
            </a:prstTxWarp>
            <a:spAutoFit/>
          </a:bodyPr>
          <a:lstStyle/>
          <a:p>
            <a:r>
              <a:rPr lang="en-GB" sz="1600" b="1">
                <a:latin typeface="Arial" charset="0"/>
              </a:rPr>
              <a:t>12-18 Months</a:t>
            </a:r>
            <a:endParaRPr lang="en-US" sz="1600" b="1">
              <a:latin typeface="Arial" charset="0"/>
            </a:endParaRPr>
          </a:p>
        </p:txBody>
      </p:sp>
      <p:sp>
        <p:nvSpPr>
          <p:cNvPr id="51239" name="AutoShape 39"/>
          <p:cNvSpPr>
            <a:spLocks noChangeArrowheads="1"/>
          </p:cNvSpPr>
          <p:nvPr/>
        </p:nvSpPr>
        <p:spPr bwMode="auto">
          <a:xfrm flipV="1">
            <a:off x="395288" y="1341438"/>
            <a:ext cx="215900" cy="4967287"/>
          </a:xfrm>
          <a:prstGeom prst="triangle">
            <a:avLst>
              <a:gd name="adj" fmla="val 50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40"/>
          <p:cNvGrpSpPr>
            <a:grpSpLocks/>
          </p:cNvGrpSpPr>
          <p:nvPr/>
        </p:nvGrpSpPr>
        <p:grpSpPr bwMode="auto">
          <a:xfrm>
            <a:off x="5105400" y="5029200"/>
            <a:ext cx="3060700" cy="1133475"/>
            <a:chOff x="3016" y="3521"/>
            <a:chExt cx="1928" cy="714"/>
          </a:xfrm>
        </p:grpSpPr>
        <p:sp>
          <p:nvSpPr>
            <p:cNvPr id="420905" name="Text Box 41"/>
            <p:cNvSpPr txBox="1">
              <a:spLocks noChangeArrowheads="1"/>
            </p:cNvSpPr>
            <p:nvPr/>
          </p:nvSpPr>
          <p:spPr bwMode="auto">
            <a:xfrm>
              <a:off x="3016" y="3793"/>
              <a:ext cx="1270" cy="442"/>
            </a:xfrm>
            <a:prstGeom prst="rect">
              <a:avLst/>
            </a:prstGeom>
            <a:noFill/>
            <a:ln w="9525">
              <a:noFill/>
              <a:miter lim="800000"/>
              <a:headEnd/>
              <a:tailEnd/>
            </a:ln>
            <a:effectLst/>
          </p:spPr>
          <p:txBody>
            <a:bodyPr>
              <a:prstTxWarp prst="textNoShape">
                <a:avLst/>
              </a:prstTxWarp>
              <a:spAutoFit/>
            </a:bodyPr>
            <a:lstStyle/>
            <a:p>
              <a:pPr>
                <a:lnSpc>
                  <a:spcPts val="1600"/>
                </a:lnSpc>
              </a:pPr>
              <a:r>
                <a:rPr lang="en-GB" sz="1800" b="1" u="sng">
                  <a:latin typeface="Arial Narrow" charset="0"/>
                </a:rPr>
                <a:t>New impact cycles:</a:t>
              </a:r>
              <a:r>
                <a:rPr lang="en-GB" sz="1600" b="1">
                  <a:effectLst>
                    <a:outerShdw blurRad="38100" dist="38100" dir="2700000" algn="tl">
                      <a:srgbClr val="DDDDDD"/>
                    </a:outerShdw>
                  </a:effectLst>
                  <a:latin typeface="Arial Narrow" charset="0"/>
                </a:rPr>
                <a:t> </a:t>
              </a:r>
              <a:r>
                <a:rPr lang="en-GB" sz="1600" b="1">
                  <a:latin typeface="Arial Narrow" charset="0"/>
                </a:rPr>
                <a:t>New research builds on existing research</a:t>
              </a:r>
              <a:endParaRPr lang="en-US" sz="1600" b="1">
                <a:latin typeface="Arial Narrow" charset="0"/>
              </a:endParaRPr>
            </a:p>
          </p:txBody>
        </p:sp>
        <p:grpSp>
          <p:nvGrpSpPr>
            <p:cNvPr id="3" name="Group 42"/>
            <p:cNvGrpSpPr>
              <a:grpSpLocks/>
            </p:cNvGrpSpPr>
            <p:nvPr/>
          </p:nvGrpSpPr>
          <p:grpSpPr bwMode="auto">
            <a:xfrm>
              <a:off x="3243" y="3521"/>
              <a:ext cx="1701" cy="622"/>
              <a:chOff x="3243" y="3521"/>
              <a:chExt cx="1701" cy="622"/>
            </a:xfrm>
          </p:grpSpPr>
          <p:sp>
            <p:nvSpPr>
              <p:cNvPr id="51244" name="Line 43"/>
              <p:cNvSpPr>
                <a:spLocks noChangeShapeType="1"/>
              </p:cNvSpPr>
              <p:nvPr/>
            </p:nvSpPr>
            <p:spPr bwMode="auto">
              <a:xfrm>
                <a:off x="3243" y="3521"/>
                <a:ext cx="998" cy="27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4" name="Group 44"/>
              <p:cNvGrpSpPr>
                <a:grpSpLocks/>
              </p:cNvGrpSpPr>
              <p:nvPr/>
            </p:nvGrpSpPr>
            <p:grpSpPr bwMode="auto">
              <a:xfrm>
                <a:off x="4272" y="3696"/>
                <a:ext cx="672" cy="447"/>
                <a:chOff x="4272" y="3696"/>
                <a:chExt cx="672" cy="447"/>
              </a:xfrm>
            </p:grpSpPr>
            <p:pic>
              <p:nvPicPr>
                <p:cNvPr id="51246" name="Picture 45"/>
                <p:cNvPicPr>
                  <a:picLocks noChangeAspect="1" noChangeArrowheads="1"/>
                </p:cNvPicPr>
                <p:nvPr/>
              </p:nvPicPr>
              <p:blipFill>
                <a:blip r:embed="rId5"/>
                <a:srcRect/>
                <a:stretch>
                  <a:fillRect/>
                </a:stretch>
              </p:blipFill>
              <p:spPr bwMode="auto">
                <a:xfrm>
                  <a:off x="4272" y="3696"/>
                  <a:ext cx="268" cy="255"/>
                </a:xfrm>
                <a:prstGeom prst="rect">
                  <a:avLst/>
                </a:prstGeom>
                <a:noFill/>
                <a:ln w="9525">
                  <a:noFill/>
                  <a:miter lim="800000"/>
                  <a:headEnd/>
                  <a:tailEnd/>
                </a:ln>
              </p:spPr>
            </p:pic>
            <p:pic>
              <p:nvPicPr>
                <p:cNvPr id="51247" name="Picture 46"/>
                <p:cNvPicPr preferRelativeResize="0">
                  <a:picLocks noChangeArrowheads="1"/>
                </p:cNvPicPr>
                <p:nvPr/>
              </p:nvPicPr>
              <p:blipFill>
                <a:blip r:embed="rId6"/>
                <a:srcRect/>
                <a:stretch>
                  <a:fillRect/>
                </a:stretch>
              </p:blipFill>
              <p:spPr bwMode="auto">
                <a:xfrm>
                  <a:off x="4656" y="3792"/>
                  <a:ext cx="81" cy="121"/>
                </a:xfrm>
                <a:prstGeom prst="rect">
                  <a:avLst/>
                </a:prstGeom>
                <a:noFill/>
                <a:ln w="9525">
                  <a:noFill/>
                  <a:miter lim="800000"/>
                  <a:headEnd/>
                  <a:tailEnd/>
                </a:ln>
              </p:spPr>
            </p:pic>
            <p:sp>
              <p:nvSpPr>
                <p:cNvPr id="51248" name="Line 47"/>
                <p:cNvSpPr>
                  <a:spLocks noChangeShapeType="1"/>
                </p:cNvSpPr>
                <p:nvPr/>
              </p:nvSpPr>
              <p:spPr bwMode="auto">
                <a:xfrm>
                  <a:off x="4512" y="3744"/>
                  <a:ext cx="135" cy="81"/>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1249" name="Line 48"/>
                <p:cNvSpPr>
                  <a:spLocks noChangeShapeType="1"/>
                </p:cNvSpPr>
                <p:nvPr/>
              </p:nvSpPr>
              <p:spPr bwMode="auto">
                <a:xfrm>
                  <a:off x="4752" y="3888"/>
                  <a:ext cx="81" cy="54"/>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pic>
              <p:nvPicPr>
                <p:cNvPr id="51250" name="Picture 49"/>
                <p:cNvPicPr>
                  <a:picLocks noChangeAspect="1" noChangeArrowheads="1"/>
                </p:cNvPicPr>
                <p:nvPr/>
              </p:nvPicPr>
              <p:blipFill>
                <a:blip r:embed="rId5"/>
                <a:srcRect/>
                <a:stretch>
                  <a:fillRect/>
                </a:stretch>
              </p:blipFill>
              <p:spPr bwMode="auto">
                <a:xfrm>
                  <a:off x="4368" y="3888"/>
                  <a:ext cx="268" cy="255"/>
                </a:xfrm>
                <a:prstGeom prst="rect">
                  <a:avLst/>
                </a:prstGeom>
                <a:noFill/>
                <a:ln w="9525">
                  <a:noFill/>
                  <a:miter lim="800000"/>
                  <a:headEnd/>
                  <a:tailEnd/>
                </a:ln>
              </p:spPr>
            </p:pic>
            <p:pic>
              <p:nvPicPr>
                <p:cNvPr id="51251" name="Picture 50"/>
                <p:cNvPicPr preferRelativeResize="0">
                  <a:picLocks noChangeArrowheads="1"/>
                </p:cNvPicPr>
                <p:nvPr/>
              </p:nvPicPr>
              <p:blipFill>
                <a:blip r:embed="rId6"/>
                <a:srcRect/>
                <a:stretch>
                  <a:fillRect/>
                </a:stretch>
              </p:blipFill>
              <p:spPr bwMode="auto">
                <a:xfrm>
                  <a:off x="4752" y="3984"/>
                  <a:ext cx="81" cy="121"/>
                </a:xfrm>
                <a:prstGeom prst="rect">
                  <a:avLst/>
                </a:prstGeom>
                <a:noFill/>
                <a:ln w="9525">
                  <a:noFill/>
                  <a:miter lim="800000"/>
                  <a:headEnd/>
                  <a:tailEnd/>
                </a:ln>
              </p:spPr>
            </p:pic>
            <p:sp>
              <p:nvSpPr>
                <p:cNvPr id="51252" name="Line 51"/>
                <p:cNvSpPr>
                  <a:spLocks noChangeShapeType="1"/>
                </p:cNvSpPr>
                <p:nvPr/>
              </p:nvSpPr>
              <p:spPr bwMode="auto">
                <a:xfrm>
                  <a:off x="4608" y="3936"/>
                  <a:ext cx="135" cy="81"/>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1253" name="Line 52"/>
                <p:cNvSpPr>
                  <a:spLocks noChangeShapeType="1"/>
                </p:cNvSpPr>
                <p:nvPr/>
              </p:nvSpPr>
              <p:spPr bwMode="auto">
                <a:xfrm>
                  <a:off x="4848" y="4080"/>
                  <a:ext cx="96" cy="48"/>
                </a:xfrm>
                <a:prstGeom prst="line">
                  <a:avLst/>
                </a:prstGeom>
                <a:noFill/>
                <a:ln w="9525">
                  <a:solidFill>
                    <a:schemeClr val="bg2"/>
                  </a:solidFill>
                  <a:round/>
                  <a:headEnd/>
                  <a:tailEnd type="triangle" w="med" len="med"/>
                </a:ln>
              </p:spPr>
              <p:txBody>
                <a:bodyPr>
                  <a:prstTxWarp prst="textNoShape">
                    <a:avLst/>
                  </a:prstTxWarp>
                </a:bodyPr>
                <a:lstStyle/>
                <a:p>
                  <a:endParaRPr lang="en-US"/>
                </a:p>
              </p:txBody>
            </p:sp>
          </p:grpSp>
        </p:grpSp>
      </p:grpSp>
      <p:sp>
        <p:nvSpPr>
          <p:cNvPr id="53" name="Footer Placeholder 52"/>
          <p:cNvSpPr>
            <a:spLocks noGrp="1"/>
          </p:cNvSpPr>
          <p:nvPr>
            <p:ph type="ftr" sz="quarter" idx="11"/>
          </p:nvPr>
        </p:nvSpPr>
        <p:spPr/>
        <p:txBody>
          <a:bodyPr/>
          <a:lstStyle/>
          <a:p>
            <a:r>
              <a:rPr lang="en-US" smtClean="0"/>
              <a:t>ACFAS2012 9 mai Montréal</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3250" name="Freeform 2"/>
          <p:cNvSpPr>
            <a:spLocks/>
          </p:cNvSpPr>
          <p:nvPr/>
        </p:nvSpPr>
        <p:spPr bwMode="auto">
          <a:xfrm>
            <a:off x="6143625" y="2205038"/>
            <a:ext cx="7938" cy="6350"/>
          </a:xfrm>
          <a:custGeom>
            <a:avLst/>
            <a:gdLst>
              <a:gd name="T0" fmla="*/ 0 w 1"/>
              <a:gd name="T1" fmla="*/ 0 h 1"/>
              <a:gd name="T2" fmla="*/ 0 w 1"/>
              <a:gd name="T3" fmla="*/ 0 h 1"/>
              <a:gd name="T4" fmla="*/ 0 w 1"/>
              <a:gd name="T5" fmla="*/ 0 h 1"/>
              <a:gd name="T6" fmla="*/ 0 w 1"/>
              <a:gd name="T7" fmla="*/ 0 h 1"/>
              <a:gd name="T8" fmla="*/ 0 w 1"/>
              <a:gd name="T9" fmla="*/ 2147483647 h 1"/>
              <a:gd name="T10" fmla="*/ 0 w 1"/>
              <a:gd name="T11" fmla="*/ 2147483647 h 1"/>
              <a:gd name="T12" fmla="*/ 0 w 1"/>
              <a:gd name="T13" fmla="*/ 2147483647 h 1"/>
              <a:gd name="T14" fmla="*/ 0 w 1"/>
              <a:gd name="T15" fmla="*/ 2147483647 h 1"/>
              <a:gd name="T16" fmla="*/ 0 w 1"/>
              <a:gd name="T17" fmla="*/ 2147483647 h 1"/>
              <a:gd name="T18" fmla="*/ 0 w 1"/>
              <a:gd name="T19" fmla="*/ 2147483647 h 1"/>
              <a:gd name="T20" fmla="*/ 0 w 1"/>
              <a:gd name="T21" fmla="*/ 2147483647 h 1"/>
              <a:gd name="T22" fmla="*/ 2147483647 w 1"/>
              <a:gd name="T23" fmla="*/ 2147483647 h 1"/>
              <a:gd name="T24" fmla="*/ 2147483647 w 1"/>
              <a:gd name="T25" fmla="*/ 2147483647 h 1"/>
              <a:gd name="T26" fmla="*/ 2147483647 w 1"/>
              <a:gd name="T27" fmla="*/ 0 h 1"/>
              <a:gd name="T28" fmla="*/ 0 w 1"/>
              <a:gd name="T29" fmla="*/ 0 h 1"/>
              <a:gd name="T30" fmla="*/ 0 w 1"/>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
              <a:gd name="T49" fmla="*/ 0 h 1"/>
              <a:gd name="T50" fmla="*/ 1 w 1"/>
              <a:gd name="T51" fmla="*/ 1 h 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 h="1">
                <a:moveTo>
                  <a:pt x="0" y="0"/>
                </a:moveTo>
                <a:lnTo>
                  <a:pt x="0" y="0"/>
                </a:lnTo>
                <a:lnTo>
                  <a:pt x="0" y="1"/>
                </a:lnTo>
                <a:lnTo>
                  <a:pt x="1" y="1"/>
                </a:lnTo>
                <a:lnTo>
                  <a:pt x="1" y="0"/>
                </a:lnTo>
                <a:lnTo>
                  <a:pt x="0" y="0"/>
                </a:lnTo>
                <a:close/>
              </a:path>
            </a:pathLst>
          </a:custGeom>
          <a:solidFill>
            <a:srgbClr val="758088"/>
          </a:solidFill>
          <a:ln w="9525">
            <a:noFill/>
            <a:round/>
            <a:headEnd/>
            <a:tailEnd/>
          </a:ln>
        </p:spPr>
        <p:txBody>
          <a:bodyPr>
            <a:prstTxWarp prst="textNoShape">
              <a:avLst/>
            </a:prstTxWarp>
          </a:bodyPr>
          <a:lstStyle/>
          <a:p>
            <a:endParaRPr lang="en-US"/>
          </a:p>
        </p:txBody>
      </p:sp>
      <p:sp>
        <p:nvSpPr>
          <p:cNvPr id="53251" name="Rectangle 3"/>
          <p:cNvSpPr>
            <a:spLocks noChangeArrowheads="1"/>
          </p:cNvSpPr>
          <p:nvPr/>
        </p:nvSpPr>
        <p:spPr bwMode="auto">
          <a:xfrm>
            <a:off x="5164138" y="2182813"/>
            <a:ext cx="1587" cy="1587"/>
          </a:xfrm>
          <a:prstGeom prst="rect">
            <a:avLst/>
          </a:prstGeom>
          <a:solidFill>
            <a:srgbClr val="758088"/>
          </a:solidFill>
          <a:ln w="9525">
            <a:noFill/>
            <a:miter lim="800000"/>
            <a:headEnd/>
            <a:tailEnd/>
          </a:ln>
        </p:spPr>
        <p:txBody>
          <a:bodyPr>
            <a:prstTxWarp prst="textNoShape">
              <a:avLst/>
            </a:prstTxWarp>
          </a:bodyPr>
          <a:lstStyle/>
          <a:p>
            <a:endParaRPr lang="en-US"/>
          </a:p>
        </p:txBody>
      </p:sp>
      <p:sp>
        <p:nvSpPr>
          <p:cNvPr id="53252" name="Freeform 4"/>
          <p:cNvSpPr>
            <a:spLocks/>
          </p:cNvSpPr>
          <p:nvPr/>
        </p:nvSpPr>
        <p:spPr bwMode="auto">
          <a:xfrm>
            <a:off x="6143625" y="2205038"/>
            <a:ext cx="7938" cy="6350"/>
          </a:xfrm>
          <a:custGeom>
            <a:avLst/>
            <a:gdLst>
              <a:gd name="T0" fmla="*/ 0 w 1"/>
              <a:gd name="T1" fmla="*/ 0 h 1"/>
              <a:gd name="T2" fmla="*/ 0 w 1"/>
              <a:gd name="T3" fmla="*/ 0 h 1"/>
              <a:gd name="T4" fmla="*/ 0 w 1"/>
              <a:gd name="T5" fmla="*/ 0 h 1"/>
              <a:gd name="T6" fmla="*/ 0 w 1"/>
              <a:gd name="T7" fmla="*/ 0 h 1"/>
              <a:gd name="T8" fmla="*/ 0 w 1"/>
              <a:gd name="T9" fmla="*/ 2147483647 h 1"/>
              <a:gd name="T10" fmla="*/ 0 w 1"/>
              <a:gd name="T11" fmla="*/ 2147483647 h 1"/>
              <a:gd name="T12" fmla="*/ 0 w 1"/>
              <a:gd name="T13" fmla="*/ 2147483647 h 1"/>
              <a:gd name="T14" fmla="*/ 0 w 1"/>
              <a:gd name="T15" fmla="*/ 2147483647 h 1"/>
              <a:gd name="T16" fmla="*/ 0 w 1"/>
              <a:gd name="T17" fmla="*/ 2147483647 h 1"/>
              <a:gd name="T18" fmla="*/ 0 w 1"/>
              <a:gd name="T19" fmla="*/ 2147483647 h 1"/>
              <a:gd name="T20" fmla="*/ 0 w 1"/>
              <a:gd name="T21" fmla="*/ 2147483647 h 1"/>
              <a:gd name="T22" fmla="*/ 2147483647 w 1"/>
              <a:gd name="T23" fmla="*/ 2147483647 h 1"/>
              <a:gd name="T24" fmla="*/ 2147483647 w 1"/>
              <a:gd name="T25" fmla="*/ 2147483647 h 1"/>
              <a:gd name="T26" fmla="*/ 2147483647 w 1"/>
              <a:gd name="T27" fmla="*/ 0 h 1"/>
              <a:gd name="T28" fmla="*/ 0 w 1"/>
              <a:gd name="T29" fmla="*/ 0 h 1"/>
              <a:gd name="T30" fmla="*/ 0 w 1"/>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
              <a:gd name="T49" fmla="*/ 0 h 1"/>
              <a:gd name="T50" fmla="*/ 1 w 1"/>
              <a:gd name="T51" fmla="*/ 1 h 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 h="1">
                <a:moveTo>
                  <a:pt x="0" y="0"/>
                </a:moveTo>
                <a:lnTo>
                  <a:pt x="0" y="0"/>
                </a:lnTo>
                <a:lnTo>
                  <a:pt x="0" y="1"/>
                </a:lnTo>
                <a:lnTo>
                  <a:pt x="1" y="1"/>
                </a:lnTo>
                <a:lnTo>
                  <a:pt x="1" y="0"/>
                </a:lnTo>
                <a:lnTo>
                  <a:pt x="0" y="0"/>
                </a:lnTo>
                <a:close/>
              </a:path>
            </a:pathLst>
          </a:custGeom>
          <a:solidFill>
            <a:srgbClr val="758088"/>
          </a:solidFill>
          <a:ln w="9525">
            <a:noFill/>
            <a:round/>
            <a:headEnd/>
            <a:tailEnd/>
          </a:ln>
        </p:spPr>
        <p:txBody>
          <a:bodyPr>
            <a:prstTxWarp prst="textNoShape">
              <a:avLst/>
            </a:prstTxWarp>
          </a:bodyPr>
          <a:lstStyle/>
          <a:p>
            <a:endParaRPr lang="en-US"/>
          </a:p>
        </p:txBody>
      </p:sp>
      <p:sp>
        <p:nvSpPr>
          <p:cNvPr id="53253" name="Rectangle 5"/>
          <p:cNvSpPr>
            <a:spLocks noChangeArrowheads="1"/>
          </p:cNvSpPr>
          <p:nvPr/>
        </p:nvSpPr>
        <p:spPr bwMode="auto">
          <a:xfrm>
            <a:off x="5164138" y="2182813"/>
            <a:ext cx="1587" cy="1587"/>
          </a:xfrm>
          <a:prstGeom prst="rect">
            <a:avLst/>
          </a:prstGeom>
          <a:solidFill>
            <a:srgbClr val="758088"/>
          </a:solidFill>
          <a:ln w="9525">
            <a:noFill/>
            <a:miter lim="800000"/>
            <a:headEnd/>
            <a:tailEnd/>
          </a:ln>
        </p:spPr>
        <p:txBody>
          <a:bodyPr>
            <a:prstTxWarp prst="textNoShape">
              <a:avLst/>
            </a:prstTxWarp>
          </a:bodyPr>
          <a:lstStyle/>
          <a:p>
            <a:endParaRPr lang="en-US"/>
          </a:p>
        </p:txBody>
      </p:sp>
      <p:sp>
        <p:nvSpPr>
          <p:cNvPr id="53254" name="Freeform 6"/>
          <p:cNvSpPr>
            <a:spLocks/>
          </p:cNvSpPr>
          <p:nvPr/>
        </p:nvSpPr>
        <p:spPr bwMode="auto">
          <a:xfrm>
            <a:off x="3094038" y="2697163"/>
            <a:ext cx="7937" cy="7937"/>
          </a:xfrm>
          <a:custGeom>
            <a:avLst/>
            <a:gdLst>
              <a:gd name="T0" fmla="*/ 0 w 1"/>
              <a:gd name="T1" fmla="*/ 0 h 1"/>
              <a:gd name="T2" fmla="*/ 0 w 1"/>
              <a:gd name="T3" fmla="*/ 2147483647 h 1"/>
              <a:gd name="T4" fmla="*/ 2147483647 w 1"/>
              <a:gd name="T5" fmla="*/ 2147483647 h 1"/>
              <a:gd name="T6" fmla="*/ 2147483647 w 1"/>
              <a:gd name="T7" fmla="*/ 2147483647 h 1"/>
              <a:gd name="T8" fmla="*/ 2147483647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1"/>
                </a:lnTo>
                <a:lnTo>
                  <a:pt x="1" y="1"/>
                </a:lnTo>
                <a:lnTo>
                  <a:pt x="1" y="0"/>
                </a:lnTo>
                <a:lnTo>
                  <a:pt x="0" y="0"/>
                </a:lnTo>
                <a:close/>
              </a:path>
            </a:pathLst>
          </a:custGeom>
          <a:solidFill>
            <a:srgbClr val="EFDBD0"/>
          </a:solidFill>
          <a:ln w="9525">
            <a:noFill/>
            <a:round/>
            <a:headEnd/>
            <a:tailEnd/>
          </a:ln>
        </p:spPr>
        <p:txBody>
          <a:bodyPr>
            <a:prstTxWarp prst="textNoShape">
              <a:avLst/>
            </a:prstTxWarp>
          </a:bodyPr>
          <a:lstStyle/>
          <a:p>
            <a:endParaRPr lang="en-US"/>
          </a:p>
        </p:txBody>
      </p:sp>
      <p:sp>
        <p:nvSpPr>
          <p:cNvPr id="53255" name="Freeform 7"/>
          <p:cNvSpPr>
            <a:spLocks/>
          </p:cNvSpPr>
          <p:nvPr/>
        </p:nvSpPr>
        <p:spPr bwMode="auto">
          <a:xfrm>
            <a:off x="3087688" y="2403475"/>
            <a:ext cx="1587" cy="14288"/>
          </a:xfrm>
          <a:custGeom>
            <a:avLst/>
            <a:gdLst>
              <a:gd name="T0" fmla="*/ 0 w 1587"/>
              <a:gd name="T1" fmla="*/ 2147483647 h 2"/>
              <a:gd name="T2" fmla="*/ 0 w 1587"/>
              <a:gd name="T3" fmla="*/ 2147483647 h 2"/>
              <a:gd name="T4" fmla="*/ 0 w 1587"/>
              <a:gd name="T5" fmla="*/ 2147483647 h 2"/>
              <a:gd name="T6" fmla="*/ 0 w 1587"/>
              <a:gd name="T7" fmla="*/ 2147483647 h 2"/>
              <a:gd name="T8" fmla="*/ 0 w 1587"/>
              <a:gd name="T9" fmla="*/ 0 h 2"/>
              <a:gd name="T10" fmla="*/ 0 w 1587"/>
              <a:gd name="T11" fmla="*/ 0 h 2"/>
              <a:gd name="T12" fmla="*/ 0 w 1587"/>
              <a:gd name="T13" fmla="*/ 2147483647 h 2"/>
              <a:gd name="T14" fmla="*/ 0 60000 65536"/>
              <a:gd name="T15" fmla="*/ 0 60000 65536"/>
              <a:gd name="T16" fmla="*/ 0 60000 65536"/>
              <a:gd name="T17" fmla="*/ 0 60000 65536"/>
              <a:gd name="T18" fmla="*/ 0 60000 65536"/>
              <a:gd name="T19" fmla="*/ 0 60000 65536"/>
              <a:gd name="T20" fmla="*/ 0 60000 65536"/>
              <a:gd name="T21" fmla="*/ 0 w 1587"/>
              <a:gd name="T22" fmla="*/ 0 h 2"/>
              <a:gd name="T23" fmla="*/ 1587 w 1587"/>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2">
                <a:moveTo>
                  <a:pt x="0" y="1"/>
                </a:moveTo>
                <a:lnTo>
                  <a:pt x="0" y="1"/>
                </a:lnTo>
                <a:lnTo>
                  <a:pt x="0" y="2"/>
                </a:lnTo>
                <a:lnTo>
                  <a:pt x="0" y="1"/>
                </a:lnTo>
                <a:lnTo>
                  <a:pt x="0" y="0"/>
                </a:lnTo>
                <a:lnTo>
                  <a:pt x="0" y="1"/>
                </a:lnTo>
                <a:close/>
              </a:path>
            </a:pathLst>
          </a:custGeom>
          <a:solidFill>
            <a:srgbClr val="F1C3B9"/>
          </a:solidFill>
          <a:ln w="9525">
            <a:noFill/>
            <a:round/>
            <a:headEnd/>
            <a:tailEnd/>
          </a:ln>
        </p:spPr>
        <p:txBody>
          <a:bodyPr>
            <a:prstTxWarp prst="textNoShape">
              <a:avLst/>
            </a:prstTxWarp>
          </a:bodyPr>
          <a:lstStyle/>
          <a:p>
            <a:endParaRPr lang="en-US"/>
          </a:p>
        </p:txBody>
      </p:sp>
      <p:sp>
        <p:nvSpPr>
          <p:cNvPr id="53256" name="Freeform 8"/>
          <p:cNvSpPr>
            <a:spLocks/>
          </p:cNvSpPr>
          <p:nvPr/>
        </p:nvSpPr>
        <p:spPr bwMode="auto">
          <a:xfrm>
            <a:off x="6143625" y="2205038"/>
            <a:ext cx="7938" cy="6350"/>
          </a:xfrm>
          <a:custGeom>
            <a:avLst/>
            <a:gdLst>
              <a:gd name="T0" fmla="*/ 0 w 1"/>
              <a:gd name="T1" fmla="*/ 0 h 1"/>
              <a:gd name="T2" fmla="*/ 0 w 1"/>
              <a:gd name="T3" fmla="*/ 0 h 1"/>
              <a:gd name="T4" fmla="*/ 0 w 1"/>
              <a:gd name="T5" fmla="*/ 0 h 1"/>
              <a:gd name="T6" fmla="*/ 0 w 1"/>
              <a:gd name="T7" fmla="*/ 0 h 1"/>
              <a:gd name="T8" fmla="*/ 0 w 1"/>
              <a:gd name="T9" fmla="*/ 2147483647 h 1"/>
              <a:gd name="T10" fmla="*/ 0 w 1"/>
              <a:gd name="T11" fmla="*/ 2147483647 h 1"/>
              <a:gd name="T12" fmla="*/ 0 w 1"/>
              <a:gd name="T13" fmla="*/ 2147483647 h 1"/>
              <a:gd name="T14" fmla="*/ 0 w 1"/>
              <a:gd name="T15" fmla="*/ 2147483647 h 1"/>
              <a:gd name="T16" fmla="*/ 0 w 1"/>
              <a:gd name="T17" fmla="*/ 2147483647 h 1"/>
              <a:gd name="T18" fmla="*/ 0 w 1"/>
              <a:gd name="T19" fmla="*/ 2147483647 h 1"/>
              <a:gd name="T20" fmla="*/ 0 w 1"/>
              <a:gd name="T21" fmla="*/ 2147483647 h 1"/>
              <a:gd name="T22" fmla="*/ 2147483647 w 1"/>
              <a:gd name="T23" fmla="*/ 2147483647 h 1"/>
              <a:gd name="T24" fmla="*/ 2147483647 w 1"/>
              <a:gd name="T25" fmla="*/ 2147483647 h 1"/>
              <a:gd name="T26" fmla="*/ 2147483647 w 1"/>
              <a:gd name="T27" fmla="*/ 0 h 1"/>
              <a:gd name="T28" fmla="*/ 0 w 1"/>
              <a:gd name="T29" fmla="*/ 0 h 1"/>
              <a:gd name="T30" fmla="*/ 0 w 1"/>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
              <a:gd name="T49" fmla="*/ 0 h 1"/>
              <a:gd name="T50" fmla="*/ 1 w 1"/>
              <a:gd name="T51" fmla="*/ 1 h 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 h="1">
                <a:moveTo>
                  <a:pt x="0" y="0"/>
                </a:moveTo>
                <a:lnTo>
                  <a:pt x="0" y="0"/>
                </a:lnTo>
                <a:lnTo>
                  <a:pt x="0" y="1"/>
                </a:lnTo>
                <a:lnTo>
                  <a:pt x="1" y="1"/>
                </a:lnTo>
                <a:lnTo>
                  <a:pt x="1" y="0"/>
                </a:lnTo>
                <a:lnTo>
                  <a:pt x="0" y="0"/>
                </a:lnTo>
                <a:close/>
              </a:path>
            </a:pathLst>
          </a:custGeom>
          <a:solidFill>
            <a:srgbClr val="758088"/>
          </a:solidFill>
          <a:ln w="9525">
            <a:noFill/>
            <a:round/>
            <a:headEnd/>
            <a:tailEnd/>
          </a:ln>
        </p:spPr>
        <p:txBody>
          <a:bodyPr>
            <a:prstTxWarp prst="textNoShape">
              <a:avLst/>
            </a:prstTxWarp>
          </a:bodyPr>
          <a:lstStyle/>
          <a:p>
            <a:endParaRPr lang="en-US"/>
          </a:p>
        </p:txBody>
      </p:sp>
      <p:sp>
        <p:nvSpPr>
          <p:cNvPr id="53257" name="Rectangle 9"/>
          <p:cNvSpPr>
            <a:spLocks noChangeArrowheads="1"/>
          </p:cNvSpPr>
          <p:nvPr/>
        </p:nvSpPr>
        <p:spPr bwMode="auto">
          <a:xfrm>
            <a:off x="5164138" y="2182813"/>
            <a:ext cx="1587" cy="1587"/>
          </a:xfrm>
          <a:prstGeom prst="rect">
            <a:avLst/>
          </a:prstGeom>
          <a:solidFill>
            <a:srgbClr val="758088"/>
          </a:solidFill>
          <a:ln w="9525">
            <a:noFill/>
            <a:miter lim="800000"/>
            <a:headEnd/>
            <a:tailEnd/>
          </a:ln>
        </p:spPr>
        <p:txBody>
          <a:bodyPr>
            <a:prstTxWarp prst="textNoShape">
              <a:avLst/>
            </a:prstTxWarp>
          </a:bodyPr>
          <a:lstStyle/>
          <a:p>
            <a:endParaRPr lang="en-US"/>
          </a:p>
        </p:txBody>
      </p:sp>
      <p:sp>
        <p:nvSpPr>
          <p:cNvPr id="53258" name="Freeform 10"/>
          <p:cNvSpPr>
            <a:spLocks/>
          </p:cNvSpPr>
          <p:nvPr/>
        </p:nvSpPr>
        <p:spPr bwMode="auto">
          <a:xfrm>
            <a:off x="3094038" y="2697163"/>
            <a:ext cx="7937" cy="7937"/>
          </a:xfrm>
          <a:custGeom>
            <a:avLst/>
            <a:gdLst>
              <a:gd name="T0" fmla="*/ 0 w 1"/>
              <a:gd name="T1" fmla="*/ 0 h 1"/>
              <a:gd name="T2" fmla="*/ 0 w 1"/>
              <a:gd name="T3" fmla="*/ 2147483647 h 1"/>
              <a:gd name="T4" fmla="*/ 2147483647 w 1"/>
              <a:gd name="T5" fmla="*/ 2147483647 h 1"/>
              <a:gd name="T6" fmla="*/ 2147483647 w 1"/>
              <a:gd name="T7" fmla="*/ 2147483647 h 1"/>
              <a:gd name="T8" fmla="*/ 2147483647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1"/>
                </a:lnTo>
                <a:lnTo>
                  <a:pt x="1" y="1"/>
                </a:lnTo>
                <a:lnTo>
                  <a:pt x="1" y="0"/>
                </a:lnTo>
                <a:lnTo>
                  <a:pt x="0" y="0"/>
                </a:lnTo>
                <a:close/>
              </a:path>
            </a:pathLst>
          </a:custGeom>
          <a:solidFill>
            <a:srgbClr val="EFDBD0"/>
          </a:solidFill>
          <a:ln w="9525">
            <a:noFill/>
            <a:round/>
            <a:headEnd/>
            <a:tailEnd/>
          </a:ln>
        </p:spPr>
        <p:txBody>
          <a:bodyPr>
            <a:prstTxWarp prst="textNoShape">
              <a:avLst/>
            </a:prstTxWarp>
          </a:bodyPr>
          <a:lstStyle/>
          <a:p>
            <a:endParaRPr lang="en-US"/>
          </a:p>
        </p:txBody>
      </p:sp>
      <p:sp>
        <p:nvSpPr>
          <p:cNvPr id="53259" name="Freeform 11"/>
          <p:cNvSpPr>
            <a:spLocks/>
          </p:cNvSpPr>
          <p:nvPr/>
        </p:nvSpPr>
        <p:spPr bwMode="auto">
          <a:xfrm>
            <a:off x="3087688" y="2403475"/>
            <a:ext cx="1587" cy="14288"/>
          </a:xfrm>
          <a:custGeom>
            <a:avLst/>
            <a:gdLst>
              <a:gd name="T0" fmla="*/ 0 w 1587"/>
              <a:gd name="T1" fmla="*/ 2147483647 h 2"/>
              <a:gd name="T2" fmla="*/ 0 w 1587"/>
              <a:gd name="T3" fmla="*/ 2147483647 h 2"/>
              <a:gd name="T4" fmla="*/ 0 w 1587"/>
              <a:gd name="T5" fmla="*/ 2147483647 h 2"/>
              <a:gd name="T6" fmla="*/ 0 w 1587"/>
              <a:gd name="T7" fmla="*/ 2147483647 h 2"/>
              <a:gd name="T8" fmla="*/ 0 w 1587"/>
              <a:gd name="T9" fmla="*/ 0 h 2"/>
              <a:gd name="T10" fmla="*/ 0 w 1587"/>
              <a:gd name="T11" fmla="*/ 0 h 2"/>
              <a:gd name="T12" fmla="*/ 0 w 1587"/>
              <a:gd name="T13" fmla="*/ 2147483647 h 2"/>
              <a:gd name="T14" fmla="*/ 0 60000 65536"/>
              <a:gd name="T15" fmla="*/ 0 60000 65536"/>
              <a:gd name="T16" fmla="*/ 0 60000 65536"/>
              <a:gd name="T17" fmla="*/ 0 60000 65536"/>
              <a:gd name="T18" fmla="*/ 0 60000 65536"/>
              <a:gd name="T19" fmla="*/ 0 60000 65536"/>
              <a:gd name="T20" fmla="*/ 0 60000 65536"/>
              <a:gd name="T21" fmla="*/ 0 w 1587"/>
              <a:gd name="T22" fmla="*/ 0 h 2"/>
              <a:gd name="T23" fmla="*/ 1587 w 1587"/>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2">
                <a:moveTo>
                  <a:pt x="0" y="1"/>
                </a:moveTo>
                <a:lnTo>
                  <a:pt x="0" y="1"/>
                </a:lnTo>
                <a:lnTo>
                  <a:pt x="0" y="2"/>
                </a:lnTo>
                <a:lnTo>
                  <a:pt x="0" y="1"/>
                </a:lnTo>
                <a:lnTo>
                  <a:pt x="0" y="0"/>
                </a:lnTo>
                <a:lnTo>
                  <a:pt x="0" y="1"/>
                </a:lnTo>
                <a:close/>
              </a:path>
            </a:pathLst>
          </a:custGeom>
          <a:solidFill>
            <a:srgbClr val="F1C3B9"/>
          </a:solidFill>
          <a:ln w="9525">
            <a:noFill/>
            <a:round/>
            <a:headEnd/>
            <a:tailEnd/>
          </a:ln>
        </p:spPr>
        <p:txBody>
          <a:bodyPr>
            <a:prstTxWarp prst="textNoShape">
              <a:avLst/>
            </a:prstTxWarp>
          </a:bodyPr>
          <a:lstStyle/>
          <a:p>
            <a:endParaRPr lang="en-US"/>
          </a:p>
        </p:txBody>
      </p:sp>
      <p:sp>
        <p:nvSpPr>
          <p:cNvPr id="53260" name="Freeform 12"/>
          <p:cNvSpPr>
            <a:spLocks/>
          </p:cNvSpPr>
          <p:nvPr/>
        </p:nvSpPr>
        <p:spPr bwMode="auto">
          <a:xfrm>
            <a:off x="3021013" y="2498725"/>
            <a:ext cx="14287" cy="1588"/>
          </a:xfrm>
          <a:custGeom>
            <a:avLst/>
            <a:gdLst>
              <a:gd name="T0" fmla="*/ 0 w 2"/>
              <a:gd name="T1" fmla="*/ 0 h 1588"/>
              <a:gd name="T2" fmla="*/ 2147483647 w 2"/>
              <a:gd name="T3" fmla="*/ 0 h 1588"/>
              <a:gd name="T4" fmla="*/ 2147483647 w 2"/>
              <a:gd name="T5" fmla="*/ 0 h 1588"/>
              <a:gd name="T6" fmla="*/ 2147483647 w 2"/>
              <a:gd name="T7" fmla="*/ 0 h 1588"/>
              <a:gd name="T8" fmla="*/ 2147483647 w 2"/>
              <a:gd name="T9" fmla="*/ 0 h 1588"/>
              <a:gd name="T10" fmla="*/ 0 w 2"/>
              <a:gd name="T11" fmla="*/ 0 h 1588"/>
              <a:gd name="T12" fmla="*/ 0 w 2"/>
              <a:gd name="T13" fmla="*/ 0 h 1588"/>
              <a:gd name="T14" fmla="*/ 0 w 2"/>
              <a:gd name="T15" fmla="*/ 0 h 1588"/>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588"/>
              <a:gd name="T26" fmla="*/ 2 w 2"/>
              <a:gd name="T27" fmla="*/ 1588 h 15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588">
                <a:moveTo>
                  <a:pt x="0" y="0"/>
                </a:moveTo>
                <a:lnTo>
                  <a:pt x="1" y="0"/>
                </a:lnTo>
                <a:lnTo>
                  <a:pt x="2" y="0"/>
                </a:lnTo>
                <a:lnTo>
                  <a:pt x="1" y="0"/>
                </a:lnTo>
                <a:lnTo>
                  <a:pt x="0" y="0"/>
                </a:lnTo>
                <a:close/>
              </a:path>
            </a:pathLst>
          </a:custGeom>
          <a:solidFill>
            <a:srgbClr val="EFDBD0"/>
          </a:solidFill>
          <a:ln w="9525">
            <a:noFill/>
            <a:round/>
            <a:headEnd/>
            <a:tailEnd/>
          </a:ln>
        </p:spPr>
        <p:txBody>
          <a:bodyPr>
            <a:prstTxWarp prst="textNoShape">
              <a:avLst/>
            </a:prstTxWarp>
          </a:bodyPr>
          <a:lstStyle/>
          <a:p>
            <a:endParaRPr lang="en-US"/>
          </a:p>
        </p:txBody>
      </p:sp>
      <p:sp>
        <p:nvSpPr>
          <p:cNvPr id="53261" name="Freeform 13"/>
          <p:cNvSpPr>
            <a:spLocks/>
          </p:cNvSpPr>
          <p:nvPr/>
        </p:nvSpPr>
        <p:spPr bwMode="auto">
          <a:xfrm>
            <a:off x="3028950" y="2395538"/>
            <a:ext cx="14288"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60000 65536"/>
              <a:gd name="T13" fmla="*/ 0 60000 65536"/>
              <a:gd name="T14" fmla="*/ 0 60000 65536"/>
              <a:gd name="T15" fmla="*/ 0 60000 65536"/>
              <a:gd name="T16" fmla="*/ 0 60000 65536"/>
              <a:gd name="T17" fmla="*/ 0 60000 65536"/>
              <a:gd name="T18" fmla="*/ 0 w 2"/>
              <a:gd name="T19" fmla="*/ 0 h 1587"/>
              <a:gd name="T20" fmla="*/ 2 w 2"/>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2" h="1587">
                <a:moveTo>
                  <a:pt x="0" y="0"/>
                </a:moveTo>
                <a:lnTo>
                  <a:pt x="1" y="0"/>
                </a:lnTo>
                <a:lnTo>
                  <a:pt x="2" y="0"/>
                </a:lnTo>
                <a:lnTo>
                  <a:pt x="1" y="0"/>
                </a:lnTo>
                <a:lnTo>
                  <a:pt x="0" y="0"/>
                </a:lnTo>
                <a:close/>
              </a:path>
            </a:pathLst>
          </a:custGeom>
          <a:solidFill>
            <a:srgbClr val="F3ECE3"/>
          </a:solidFill>
          <a:ln w="9525">
            <a:noFill/>
            <a:round/>
            <a:headEnd/>
            <a:tailEnd/>
          </a:ln>
        </p:spPr>
        <p:txBody>
          <a:bodyPr>
            <a:prstTxWarp prst="textNoShape">
              <a:avLst/>
            </a:prstTxWarp>
          </a:bodyPr>
          <a:lstStyle/>
          <a:p>
            <a:endParaRPr lang="en-US"/>
          </a:p>
        </p:txBody>
      </p:sp>
      <p:sp>
        <p:nvSpPr>
          <p:cNvPr id="53262" name="Freeform 14"/>
          <p:cNvSpPr>
            <a:spLocks/>
          </p:cNvSpPr>
          <p:nvPr/>
        </p:nvSpPr>
        <p:spPr bwMode="auto">
          <a:xfrm>
            <a:off x="3013075" y="2439988"/>
            <a:ext cx="1588" cy="22225"/>
          </a:xfrm>
          <a:custGeom>
            <a:avLst/>
            <a:gdLst>
              <a:gd name="T0" fmla="*/ 0 w 1588"/>
              <a:gd name="T1" fmla="*/ 0 h 3"/>
              <a:gd name="T2" fmla="*/ 0 w 1588"/>
              <a:gd name="T3" fmla="*/ 0 h 3"/>
              <a:gd name="T4" fmla="*/ 0 w 1588"/>
              <a:gd name="T5" fmla="*/ 2147483647 h 3"/>
              <a:gd name="T6" fmla="*/ 0 w 1588"/>
              <a:gd name="T7" fmla="*/ 2147483647 h 3"/>
              <a:gd name="T8" fmla="*/ 0 w 1588"/>
              <a:gd name="T9" fmla="*/ 2147483647 h 3"/>
              <a:gd name="T10" fmla="*/ 0 w 1588"/>
              <a:gd name="T11" fmla="*/ 2147483647 h 3"/>
              <a:gd name="T12" fmla="*/ 0 w 1588"/>
              <a:gd name="T13" fmla="*/ 2147483647 h 3"/>
              <a:gd name="T14" fmla="*/ 0 w 158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588"/>
              <a:gd name="T25" fmla="*/ 0 h 3"/>
              <a:gd name="T26" fmla="*/ 1588 w 158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8" h="3">
                <a:moveTo>
                  <a:pt x="0" y="0"/>
                </a:moveTo>
                <a:lnTo>
                  <a:pt x="0" y="0"/>
                </a:lnTo>
                <a:lnTo>
                  <a:pt x="0" y="2"/>
                </a:lnTo>
                <a:lnTo>
                  <a:pt x="0" y="3"/>
                </a:lnTo>
                <a:lnTo>
                  <a:pt x="0" y="2"/>
                </a:lnTo>
                <a:lnTo>
                  <a:pt x="0" y="1"/>
                </a:lnTo>
                <a:lnTo>
                  <a:pt x="0" y="0"/>
                </a:lnTo>
                <a:close/>
              </a:path>
            </a:pathLst>
          </a:custGeom>
          <a:solidFill>
            <a:srgbClr val="EFE0D8"/>
          </a:solidFill>
          <a:ln w="9525">
            <a:noFill/>
            <a:round/>
            <a:headEnd/>
            <a:tailEnd/>
          </a:ln>
        </p:spPr>
        <p:txBody>
          <a:bodyPr>
            <a:prstTxWarp prst="textNoShape">
              <a:avLst/>
            </a:prstTxWarp>
          </a:bodyPr>
          <a:lstStyle/>
          <a:p>
            <a:endParaRPr lang="en-US"/>
          </a:p>
        </p:txBody>
      </p:sp>
      <p:sp>
        <p:nvSpPr>
          <p:cNvPr id="53263" name="Rectangle 15"/>
          <p:cNvSpPr>
            <a:spLocks noChangeArrowheads="1"/>
          </p:cNvSpPr>
          <p:nvPr/>
        </p:nvSpPr>
        <p:spPr bwMode="auto">
          <a:xfrm>
            <a:off x="3013075" y="2462213"/>
            <a:ext cx="1588" cy="7937"/>
          </a:xfrm>
          <a:prstGeom prst="rect">
            <a:avLst/>
          </a:prstGeom>
          <a:solidFill>
            <a:srgbClr val="F3ECE3"/>
          </a:solidFill>
          <a:ln w="9525">
            <a:noFill/>
            <a:miter lim="800000"/>
            <a:headEnd/>
            <a:tailEnd/>
          </a:ln>
        </p:spPr>
        <p:txBody>
          <a:bodyPr>
            <a:prstTxWarp prst="textNoShape">
              <a:avLst/>
            </a:prstTxWarp>
          </a:bodyPr>
          <a:lstStyle/>
          <a:p>
            <a:endParaRPr lang="en-US"/>
          </a:p>
        </p:txBody>
      </p:sp>
      <p:sp>
        <p:nvSpPr>
          <p:cNvPr id="53264" name="Freeform 16"/>
          <p:cNvSpPr>
            <a:spLocks/>
          </p:cNvSpPr>
          <p:nvPr/>
        </p:nvSpPr>
        <p:spPr bwMode="auto">
          <a:xfrm>
            <a:off x="3021013" y="2462213"/>
            <a:ext cx="7937" cy="7937"/>
          </a:xfrm>
          <a:custGeom>
            <a:avLst/>
            <a:gdLst>
              <a:gd name="T0" fmla="*/ 0 w 1"/>
              <a:gd name="T1" fmla="*/ 0 h 1"/>
              <a:gd name="T2" fmla="*/ 2147483647 w 1"/>
              <a:gd name="T3" fmla="*/ 0 h 1"/>
              <a:gd name="T4" fmla="*/ 2147483647 w 1"/>
              <a:gd name="T5" fmla="*/ 2147483647 h 1"/>
              <a:gd name="T6" fmla="*/ 0 w 1"/>
              <a:gd name="T7" fmla="*/ 2147483647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1" y="0"/>
                </a:lnTo>
                <a:lnTo>
                  <a:pt x="1" y="1"/>
                </a:lnTo>
                <a:lnTo>
                  <a:pt x="0" y="1"/>
                </a:lnTo>
                <a:lnTo>
                  <a:pt x="0" y="0"/>
                </a:lnTo>
                <a:close/>
              </a:path>
            </a:pathLst>
          </a:custGeom>
          <a:solidFill>
            <a:srgbClr val="EFDBD0"/>
          </a:solidFill>
          <a:ln w="9525">
            <a:noFill/>
            <a:round/>
            <a:headEnd/>
            <a:tailEnd/>
          </a:ln>
        </p:spPr>
        <p:txBody>
          <a:bodyPr>
            <a:prstTxWarp prst="textNoShape">
              <a:avLst/>
            </a:prstTxWarp>
          </a:bodyPr>
          <a:lstStyle/>
          <a:p>
            <a:endParaRPr lang="en-US"/>
          </a:p>
        </p:txBody>
      </p:sp>
      <p:sp>
        <p:nvSpPr>
          <p:cNvPr id="53265" name="Freeform 17"/>
          <p:cNvSpPr>
            <a:spLocks/>
          </p:cNvSpPr>
          <p:nvPr/>
        </p:nvSpPr>
        <p:spPr bwMode="auto">
          <a:xfrm>
            <a:off x="3057525" y="2794000"/>
            <a:ext cx="14288" cy="1588"/>
          </a:xfrm>
          <a:custGeom>
            <a:avLst/>
            <a:gdLst>
              <a:gd name="T0" fmla="*/ 2147483647 w 2"/>
              <a:gd name="T1" fmla="*/ 0 h 1588"/>
              <a:gd name="T2" fmla="*/ 2147483647 w 2"/>
              <a:gd name="T3" fmla="*/ 0 h 1588"/>
              <a:gd name="T4" fmla="*/ 0 w 2"/>
              <a:gd name="T5" fmla="*/ 0 h 1588"/>
              <a:gd name="T6" fmla="*/ 2147483647 w 2"/>
              <a:gd name="T7" fmla="*/ 0 h 1588"/>
              <a:gd name="T8" fmla="*/ 2147483647 w 2"/>
              <a:gd name="T9" fmla="*/ 0 h 1588"/>
              <a:gd name="T10" fmla="*/ 2147483647 w 2"/>
              <a:gd name="T11" fmla="*/ 0 h 1588"/>
              <a:gd name="T12" fmla="*/ 2147483647 w 2"/>
              <a:gd name="T13" fmla="*/ 0 h 1588"/>
              <a:gd name="T14" fmla="*/ 0 60000 65536"/>
              <a:gd name="T15" fmla="*/ 0 60000 65536"/>
              <a:gd name="T16" fmla="*/ 0 60000 65536"/>
              <a:gd name="T17" fmla="*/ 0 60000 65536"/>
              <a:gd name="T18" fmla="*/ 0 60000 65536"/>
              <a:gd name="T19" fmla="*/ 0 60000 65536"/>
              <a:gd name="T20" fmla="*/ 0 60000 65536"/>
              <a:gd name="T21" fmla="*/ 0 w 2"/>
              <a:gd name="T22" fmla="*/ 0 h 1588"/>
              <a:gd name="T23" fmla="*/ 2 w 2"/>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588">
                <a:moveTo>
                  <a:pt x="2" y="0"/>
                </a:moveTo>
                <a:lnTo>
                  <a:pt x="1" y="0"/>
                </a:lnTo>
                <a:lnTo>
                  <a:pt x="0" y="0"/>
                </a:lnTo>
                <a:lnTo>
                  <a:pt x="1" y="0"/>
                </a:lnTo>
                <a:lnTo>
                  <a:pt x="2" y="0"/>
                </a:lnTo>
                <a:close/>
              </a:path>
            </a:pathLst>
          </a:custGeom>
          <a:solidFill>
            <a:srgbClr val="EFDBD0"/>
          </a:solidFill>
          <a:ln w="9525">
            <a:noFill/>
            <a:round/>
            <a:headEnd/>
            <a:tailEnd/>
          </a:ln>
        </p:spPr>
        <p:txBody>
          <a:bodyPr>
            <a:prstTxWarp prst="textNoShape">
              <a:avLst/>
            </a:prstTxWarp>
          </a:bodyPr>
          <a:lstStyle/>
          <a:p>
            <a:endParaRPr lang="en-US"/>
          </a:p>
        </p:txBody>
      </p:sp>
      <p:sp>
        <p:nvSpPr>
          <p:cNvPr id="53266" name="Freeform 18"/>
          <p:cNvSpPr>
            <a:spLocks/>
          </p:cNvSpPr>
          <p:nvPr/>
        </p:nvSpPr>
        <p:spPr bwMode="auto">
          <a:xfrm>
            <a:off x="3021013" y="2741613"/>
            <a:ext cx="7937" cy="7937"/>
          </a:xfrm>
          <a:custGeom>
            <a:avLst/>
            <a:gdLst>
              <a:gd name="T0" fmla="*/ 2147483647 w 1"/>
              <a:gd name="T1" fmla="*/ 0 h 1"/>
              <a:gd name="T2" fmla="*/ 0 w 1"/>
              <a:gd name="T3" fmla="*/ 0 h 1"/>
              <a:gd name="T4" fmla="*/ 0 w 1"/>
              <a:gd name="T5" fmla="*/ 0 h 1"/>
              <a:gd name="T6" fmla="*/ 0 w 1"/>
              <a:gd name="T7" fmla="*/ 2147483647 h 1"/>
              <a:gd name="T8" fmla="*/ 0 w 1"/>
              <a:gd name="T9" fmla="*/ 2147483647 h 1"/>
              <a:gd name="T10" fmla="*/ 2147483647 w 1"/>
              <a:gd name="T11" fmla="*/ 2147483647 h 1"/>
              <a:gd name="T12" fmla="*/ 2147483647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0" y="0"/>
                </a:lnTo>
                <a:lnTo>
                  <a:pt x="0" y="1"/>
                </a:lnTo>
                <a:lnTo>
                  <a:pt x="1" y="1"/>
                </a:lnTo>
                <a:lnTo>
                  <a:pt x="1" y="0"/>
                </a:lnTo>
                <a:close/>
              </a:path>
            </a:pathLst>
          </a:custGeom>
          <a:solidFill>
            <a:srgbClr val="EFDBD0"/>
          </a:solidFill>
          <a:ln w="9525">
            <a:noFill/>
            <a:round/>
            <a:headEnd/>
            <a:tailEnd/>
          </a:ln>
        </p:spPr>
        <p:txBody>
          <a:bodyPr>
            <a:prstTxWarp prst="textNoShape">
              <a:avLst/>
            </a:prstTxWarp>
          </a:bodyPr>
          <a:lstStyle/>
          <a:p>
            <a:endParaRPr lang="en-US"/>
          </a:p>
        </p:txBody>
      </p:sp>
      <p:sp>
        <p:nvSpPr>
          <p:cNvPr id="53267" name="Freeform 19"/>
          <p:cNvSpPr>
            <a:spLocks/>
          </p:cNvSpPr>
          <p:nvPr/>
        </p:nvSpPr>
        <p:spPr bwMode="auto">
          <a:xfrm>
            <a:off x="6143625" y="2205038"/>
            <a:ext cx="7938" cy="6350"/>
          </a:xfrm>
          <a:custGeom>
            <a:avLst/>
            <a:gdLst>
              <a:gd name="T0" fmla="*/ 0 w 1"/>
              <a:gd name="T1" fmla="*/ 0 h 1"/>
              <a:gd name="T2" fmla="*/ 0 w 1"/>
              <a:gd name="T3" fmla="*/ 0 h 1"/>
              <a:gd name="T4" fmla="*/ 0 w 1"/>
              <a:gd name="T5" fmla="*/ 0 h 1"/>
              <a:gd name="T6" fmla="*/ 0 w 1"/>
              <a:gd name="T7" fmla="*/ 0 h 1"/>
              <a:gd name="T8" fmla="*/ 0 w 1"/>
              <a:gd name="T9" fmla="*/ 2147483647 h 1"/>
              <a:gd name="T10" fmla="*/ 0 w 1"/>
              <a:gd name="T11" fmla="*/ 2147483647 h 1"/>
              <a:gd name="T12" fmla="*/ 0 w 1"/>
              <a:gd name="T13" fmla="*/ 2147483647 h 1"/>
              <a:gd name="T14" fmla="*/ 0 w 1"/>
              <a:gd name="T15" fmla="*/ 2147483647 h 1"/>
              <a:gd name="T16" fmla="*/ 0 w 1"/>
              <a:gd name="T17" fmla="*/ 2147483647 h 1"/>
              <a:gd name="T18" fmla="*/ 0 w 1"/>
              <a:gd name="T19" fmla="*/ 2147483647 h 1"/>
              <a:gd name="T20" fmla="*/ 0 w 1"/>
              <a:gd name="T21" fmla="*/ 2147483647 h 1"/>
              <a:gd name="T22" fmla="*/ 2147483647 w 1"/>
              <a:gd name="T23" fmla="*/ 2147483647 h 1"/>
              <a:gd name="T24" fmla="*/ 2147483647 w 1"/>
              <a:gd name="T25" fmla="*/ 2147483647 h 1"/>
              <a:gd name="T26" fmla="*/ 2147483647 w 1"/>
              <a:gd name="T27" fmla="*/ 0 h 1"/>
              <a:gd name="T28" fmla="*/ 0 w 1"/>
              <a:gd name="T29" fmla="*/ 0 h 1"/>
              <a:gd name="T30" fmla="*/ 0 w 1"/>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
              <a:gd name="T49" fmla="*/ 0 h 1"/>
              <a:gd name="T50" fmla="*/ 1 w 1"/>
              <a:gd name="T51" fmla="*/ 1 h 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 h="1">
                <a:moveTo>
                  <a:pt x="0" y="0"/>
                </a:moveTo>
                <a:lnTo>
                  <a:pt x="0" y="0"/>
                </a:lnTo>
                <a:lnTo>
                  <a:pt x="0" y="1"/>
                </a:lnTo>
                <a:lnTo>
                  <a:pt x="1" y="1"/>
                </a:lnTo>
                <a:lnTo>
                  <a:pt x="1" y="0"/>
                </a:lnTo>
                <a:lnTo>
                  <a:pt x="0" y="0"/>
                </a:lnTo>
                <a:close/>
              </a:path>
            </a:pathLst>
          </a:custGeom>
          <a:solidFill>
            <a:srgbClr val="758088"/>
          </a:solidFill>
          <a:ln w="9525">
            <a:noFill/>
            <a:round/>
            <a:headEnd/>
            <a:tailEnd/>
          </a:ln>
        </p:spPr>
        <p:txBody>
          <a:bodyPr>
            <a:prstTxWarp prst="textNoShape">
              <a:avLst/>
            </a:prstTxWarp>
          </a:bodyPr>
          <a:lstStyle/>
          <a:p>
            <a:endParaRPr lang="en-US"/>
          </a:p>
        </p:txBody>
      </p:sp>
      <p:sp>
        <p:nvSpPr>
          <p:cNvPr id="53268" name="Freeform 20"/>
          <p:cNvSpPr>
            <a:spLocks/>
          </p:cNvSpPr>
          <p:nvPr/>
        </p:nvSpPr>
        <p:spPr bwMode="auto">
          <a:xfrm>
            <a:off x="5164138" y="2179638"/>
            <a:ext cx="1587" cy="1587"/>
          </a:xfrm>
          <a:custGeom>
            <a:avLst/>
            <a:gdLst>
              <a:gd name="T0" fmla="*/ 0 w 1587"/>
              <a:gd name="T1" fmla="*/ 2147483647 h 1"/>
              <a:gd name="T2" fmla="*/ 0 w 1587"/>
              <a:gd name="T3" fmla="*/ 0 h 1"/>
              <a:gd name="T4" fmla="*/ 0 w 1587"/>
              <a:gd name="T5" fmla="*/ 2147483647 h 1"/>
              <a:gd name="T6" fmla="*/ 0 60000 65536"/>
              <a:gd name="T7" fmla="*/ 0 60000 65536"/>
              <a:gd name="T8" fmla="*/ 0 60000 65536"/>
              <a:gd name="T9" fmla="*/ 0 w 1587"/>
              <a:gd name="T10" fmla="*/ 0 h 1"/>
              <a:gd name="T11" fmla="*/ 1587 w 1587"/>
              <a:gd name="T12" fmla="*/ 1 h 1"/>
            </a:gdLst>
            <a:ahLst/>
            <a:cxnLst>
              <a:cxn ang="T6">
                <a:pos x="T0" y="T1"/>
              </a:cxn>
              <a:cxn ang="T7">
                <a:pos x="T2" y="T3"/>
              </a:cxn>
              <a:cxn ang="T8">
                <a:pos x="T4" y="T5"/>
              </a:cxn>
            </a:cxnLst>
            <a:rect l="T9" t="T10" r="T11" b="T12"/>
            <a:pathLst>
              <a:path w="1587" h="1">
                <a:moveTo>
                  <a:pt x="0" y="1"/>
                </a:moveTo>
                <a:lnTo>
                  <a:pt x="0" y="0"/>
                </a:lnTo>
                <a:lnTo>
                  <a:pt x="0" y="1"/>
                </a:lnTo>
                <a:close/>
              </a:path>
            </a:pathLst>
          </a:custGeom>
          <a:solidFill>
            <a:srgbClr val="131516"/>
          </a:solidFill>
          <a:ln w="9525">
            <a:noFill/>
            <a:round/>
            <a:headEnd/>
            <a:tailEnd/>
          </a:ln>
        </p:spPr>
        <p:txBody>
          <a:bodyPr>
            <a:prstTxWarp prst="textNoShape">
              <a:avLst/>
            </a:prstTxWarp>
          </a:bodyPr>
          <a:lstStyle/>
          <a:p>
            <a:endParaRPr lang="en-US"/>
          </a:p>
        </p:txBody>
      </p:sp>
      <p:sp>
        <p:nvSpPr>
          <p:cNvPr id="53269" name="Rectangle 21"/>
          <p:cNvSpPr>
            <a:spLocks noChangeArrowheads="1"/>
          </p:cNvSpPr>
          <p:nvPr/>
        </p:nvSpPr>
        <p:spPr bwMode="auto">
          <a:xfrm>
            <a:off x="4105275" y="1577975"/>
            <a:ext cx="6350" cy="7938"/>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70" name="Rectangle 22"/>
          <p:cNvSpPr>
            <a:spLocks noChangeArrowheads="1"/>
          </p:cNvSpPr>
          <p:nvPr/>
        </p:nvSpPr>
        <p:spPr bwMode="auto">
          <a:xfrm>
            <a:off x="4265613" y="1577975"/>
            <a:ext cx="7937" cy="7938"/>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71" name="Rectangle 23"/>
          <p:cNvSpPr>
            <a:spLocks noChangeArrowheads="1"/>
          </p:cNvSpPr>
          <p:nvPr/>
        </p:nvSpPr>
        <p:spPr bwMode="auto">
          <a:xfrm>
            <a:off x="4125913" y="1262063"/>
            <a:ext cx="6350" cy="6350"/>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72" name="Rectangle 24"/>
          <p:cNvSpPr>
            <a:spLocks noChangeArrowheads="1"/>
          </p:cNvSpPr>
          <p:nvPr/>
        </p:nvSpPr>
        <p:spPr bwMode="auto">
          <a:xfrm>
            <a:off x="4105275" y="1643063"/>
            <a:ext cx="6350" cy="6350"/>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73" name="Rectangle 25"/>
          <p:cNvSpPr>
            <a:spLocks noChangeArrowheads="1"/>
          </p:cNvSpPr>
          <p:nvPr/>
        </p:nvSpPr>
        <p:spPr bwMode="auto">
          <a:xfrm>
            <a:off x="4265613" y="1643063"/>
            <a:ext cx="7937" cy="6350"/>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74" name="Rectangle 26"/>
          <p:cNvSpPr>
            <a:spLocks noChangeArrowheads="1"/>
          </p:cNvSpPr>
          <p:nvPr/>
        </p:nvSpPr>
        <p:spPr bwMode="auto">
          <a:xfrm>
            <a:off x="4119563" y="1685925"/>
            <a:ext cx="6350" cy="6350"/>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75" name="Rectangle 27"/>
          <p:cNvSpPr>
            <a:spLocks noChangeArrowheads="1"/>
          </p:cNvSpPr>
          <p:nvPr/>
        </p:nvSpPr>
        <p:spPr bwMode="auto">
          <a:xfrm>
            <a:off x="4251325" y="1685925"/>
            <a:ext cx="7938" cy="6350"/>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76" name="Rectangle 28"/>
          <p:cNvSpPr>
            <a:spLocks noChangeArrowheads="1"/>
          </p:cNvSpPr>
          <p:nvPr/>
        </p:nvSpPr>
        <p:spPr bwMode="auto">
          <a:xfrm>
            <a:off x="4133850" y="1728788"/>
            <a:ext cx="6350" cy="6350"/>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77" name="Rectangle 29"/>
          <p:cNvSpPr>
            <a:spLocks noChangeArrowheads="1"/>
          </p:cNvSpPr>
          <p:nvPr/>
        </p:nvSpPr>
        <p:spPr bwMode="auto">
          <a:xfrm>
            <a:off x="4237038" y="1728788"/>
            <a:ext cx="7937" cy="6350"/>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78" name="Rectangle 30"/>
          <p:cNvSpPr>
            <a:spLocks noChangeArrowheads="1"/>
          </p:cNvSpPr>
          <p:nvPr/>
        </p:nvSpPr>
        <p:spPr bwMode="auto">
          <a:xfrm>
            <a:off x="4125913" y="1597025"/>
            <a:ext cx="6350" cy="6350"/>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79" name="Rectangle 31"/>
          <p:cNvSpPr>
            <a:spLocks noChangeArrowheads="1"/>
          </p:cNvSpPr>
          <p:nvPr/>
        </p:nvSpPr>
        <p:spPr bwMode="auto">
          <a:xfrm>
            <a:off x="4257675" y="1597025"/>
            <a:ext cx="7938" cy="6350"/>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80" name="Rectangle 32"/>
          <p:cNvSpPr>
            <a:spLocks noChangeArrowheads="1"/>
          </p:cNvSpPr>
          <p:nvPr/>
        </p:nvSpPr>
        <p:spPr bwMode="auto">
          <a:xfrm>
            <a:off x="5543550" y="671513"/>
            <a:ext cx="4763" cy="7937"/>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81" name="Rectangle 33"/>
          <p:cNvSpPr>
            <a:spLocks noChangeArrowheads="1"/>
          </p:cNvSpPr>
          <p:nvPr/>
        </p:nvSpPr>
        <p:spPr bwMode="auto">
          <a:xfrm>
            <a:off x="5529263" y="944563"/>
            <a:ext cx="7937" cy="7937"/>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82" name="Rectangle 34"/>
          <p:cNvSpPr>
            <a:spLocks noChangeArrowheads="1"/>
          </p:cNvSpPr>
          <p:nvPr/>
        </p:nvSpPr>
        <p:spPr bwMode="auto">
          <a:xfrm>
            <a:off x="4286250" y="4113213"/>
            <a:ext cx="6350" cy="6350"/>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83" name="Rectangle 35"/>
          <p:cNvSpPr>
            <a:spLocks noChangeArrowheads="1"/>
          </p:cNvSpPr>
          <p:nvPr/>
        </p:nvSpPr>
        <p:spPr bwMode="auto">
          <a:xfrm>
            <a:off x="4129088" y="3840163"/>
            <a:ext cx="6350" cy="4762"/>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84" name="Rectangle 36"/>
          <p:cNvSpPr>
            <a:spLocks noChangeArrowheads="1"/>
          </p:cNvSpPr>
          <p:nvPr/>
        </p:nvSpPr>
        <p:spPr bwMode="auto">
          <a:xfrm>
            <a:off x="4262438" y="3963988"/>
            <a:ext cx="6350" cy="6350"/>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85" name="Rectangle 37"/>
          <p:cNvSpPr>
            <a:spLocks noChangeArrowheads="1"/>
          </p:cNvSpPr>
          <p:nvPr/>
        </p:nvSpPr>
        <p:spPr bwMode="auto">
          <a:xfrm>
            <a:off x="4305300" y="4006850"/>
            <a:ext cx="7938" cy="6350"/>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86" name="Rectangle 38"/>
          <p:cNvSpPr>
            <a:spLocks noChangeArrowheads="1"/>
          </p:cNvSpPr>
          <p:nvPr/>
        </p:nvSpPr>
        <p:spPr bwMode="auto">
          <a:xfrm>
            <a:off x="4129088" y="4048125"/>
            <a:ext cx="6350" cy="7938"/>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87" name="Rectangle 39"/>
          <p:cNvSpPr>
            <a:spLocks noChangeArrowheads="1"/>
          </p:cNvSpPr>
          <p:nvPr/>
        </p:nvSpPr>
        <p:spPr bwMode="auto">
          <a:xfrm>
            <a:off x="6267450" y="671513"/>
            <a:ext cx="6350" cy="7937"/>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88" name="Rectangle 40"/>
          <p:cNvSpPr>
            <a:spLocks noChangeArrowheads="1"/>
          </p:cNvSpPr>
          <p:nvPr/>
        </p:nvSpPr>
        <p:spPr bwMode="auto">
          <a:xfrm>
            <a:off x="6297613" y="671513"/>
            <a:ext cx="6350" cy="7937"/>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89" name="Rectangle 41"/>
          <p:cNvSpPr>
            <a:spLocks noChangeArrowheads="1"/>
          </p:cNvSpPr>
          <p:nvPr/>
        </p:nvSpPr>
        <p:spPr bwMode="auto">
          <a:xfrm>
            <a:off x="6281738" y="801688"/>
            <a:ext cx="7937" cy="6350"/>
          </a:xfrm>
          <a:prstGeom prst="rect">
            <a:avLst/>
          </a:prstGeom>
          <a:solidFill>
            <a:srgbClr val="1F1A17"/>
          </a:solidFill>
          <a:ln w="9525">
            <a:noFill/>
            <a:miter lim="800000"/>
            <a:headEnd/>
            <a:tailEnd/>
          </a:ln>
        </p:spPr>
        <p:txBody>
          <a:bodyPr>
            <a:prstTxWarp prst="textNoShape">
              <a:avLst/>
            </a:prstTxWarp>
          </a:bodyPr>
          <a:lstStyle/>
          <a:p>
            <a:endParaRPr lang="en-US"/>
          </a:p>
        </p:txBody>
      </p:sp>
      <p:sp>
        <p:nvSpPr>
          <p:cNvPr id="53290" name="Freeform 42"/>
          <p:cNvSpPr>
            <a:spLocks/>
          </p:cNvSpPr>
          <p:nvPr/>
        </p:nvSpPr>
        <p:spPr bwMode="auto">
          <a:xfrm>
            <a:off x="3309938" y="3411538"/>
            <a:ext cx="17462" cy="23812"/>
          </a:xfrm>
          <a:custGeom>
            <a:avLst/>
            <a:gdLst>
              <a:gd name="T0" fmla="*/ 2147483647 w 11"/>
              <a:gd name="T1" fmla="*/ 2147483647 h 15"/>
              <a:gd name="T2" fmla="*/ 2147483647 w 11"/>
              <a:gd name="T3" fmla="*/ 0 h 15"/>
              <a:gd name="T4" fmla="*/ 0 w 11"/>
              <a:gd name="T5" fmla="*/ 2147483647 h 15"/>
              <a:gd name="T6" fmla="*/ 2147483647 w 11"/>
              <a:gd name="T7" fmla="*/ 2147483647 h 15"/>
              <a:gd name="T8" fmla="*/ 2147483647 w 11"/>
              <a:gd name="T9" fmla="*/ 2147483647 h 15"/>
              <a:gd name="T10" fmla="*/ 0 60000 65536"/>
              <a:gd name="T11" fmla="*/ 0 60000 65536"/>
              <a:gd name="T12" fmla="*/ 0 60000 65536"/>
              <a:gd name="T13" fmla="*/ 0 60000 65536"/>
              <a:gd name="T14" fmla="*/ 0 60000 65536"/>
              <a:gd name="T15" fmla="*/ 0 w 11"/>
              <a:gd name="T16" fmla="*/ 0 h 15"/>
              <a:gd name="T17" fmla="*/ 11 w 11"/>
              <a:gd name="T18" fmla="*/ 15 h 15"/>
            </a:gdLst>
            <a:ahLst/>
            <a:cxnLst>
              <a:cxn ang="T10">
                <a:pos x="T0" y="T1"/>
              </a:cxn>
              <a:cxn ang="T11">
                <a:pos x="T2" y="T3"/>
              </a:cxn>
              <a:cxn ang="T12">
                <a:pos x="T4" y="T5"/>
              </a:cxn>
              <a:cxn ang="T13">
                <a:pos x="T6" y="T7"/>
              </a:cxn>
              <a:cxn ang="T14">
                <a:pos x="T8" y="T9"/>
              </a:cxn>
            </a:cxnLst>
            <a:rect l="T15" t="T16" r="T17" b="T18"/>
            <a:pathLst>
              <a:path w="11" h="15">
                <a:moveTo>
                  <a:pt x="11" y="3"/>
                </a:moveTo>
                <a:lnTo>
                  <a:pt x="6" y="0"/>
                </a:lnTo>
                <a:lnTo>
                  <a:pt x="0" y="6"/>
                </a:lnTo>
                <a:lnTo>
                  <a:pt x="11" y="15"/>
                </a:lnTo>
                <a:lnTo>
                  <a:pt x="11" y="3"/>
                </a:lnTo>
                <a:close/>
              </a:path>
            </a:pathLst>
          </a:custGeom>
          <a:solidFill>
            <a:srgbClr val="A8A8A7"/>
          </a:solidFill>
          <a:ln w="9525">
            <a:noFill/>
            <a:round/>
            <a:headEnd/>
            <a:tailEnd/>
          </a:ln>
        </p:spPr>
        <p:txBody>
          <a:bodyPr>
            <a:prstTxWarp prst="textNoShape">
              <a:avLst/>
            </a:prstTxWarp>
          </a:bodyPr>
          <a:lstStyle/>
          <a:p>
            <a:endParaRPr lang="en-US"/>
          </a:p>
        </p:txBody>
      </p:sp>
      <p:sp>
        <p:nvSpPr>
          <p:cNvPr id="53291" name="Freeform 43"/>
          <p:cNvSpPr>
            <a:spLocks/>
          </p:cNvSpPr>
          <p:nvPr/>
        </p:nvSpPr>
        <p:spPr bwMode="auto">
          <a:xfrm>
            <a:off x="5164138" y="2179638"/>
            <a:ext cx="1587" cy="1587"/>
          </a:xfrm>
          <a:custGeom>
            <a:avLst/>
            <a:gdLst>
              <a:gd name="T0" fmla="*/ 0 w 1587"/>
              <a:gd name="T1" fmla="*/ 2147483647 h 1"/>
              <a:gd name="T2" fmla="*/ 0 w 1587"/>
              <a:gd name="T3" fmla="*/ 0 h 1"/>
              <a:gd name="T4" fmla="*/ 0 w 1587"/>
              <a:gd name="T5" fmla="*/ 2147483647 h 1"/>
              <a:gd name="T6" fmla="*/ 0 60000 65536"/>
              <a:gd name="T7" fmla="*/ 0 60000 65536"/>
              <a:gd name="T8" fmla="*/ 0 60000 65536"/>
              <a:gd name="T9" fmla="*/ 0 w 1587"/>
              <a:gd name="T10" fmla="*/ 0 h 1"/>
              <a:gd name="T11" fmla="*/ 1587 w 1587"/>
              <a:gd name="T12" fmla="*/ 1 h 1"/>
            </a:gdLst>
            <a:ahLst/>
            <a:cxnLst>
              <a:cxn ang="T6">
                <a:pos x="T0" y="T1"/>
              </a:cxn>
              <a:cxn ang="T7">
                <a:pos x="T2" y="T3"/>
              </a:cxn>
              <a:cxn ang="T8">
                <a:pos x="T4" y="T5"/>
              </a:cxn>
            </a:cxnLst>
            <a:rect l="T9" t="T10" r="T11" b="T12"/>
            <a:pathLst>
              <a:path w="1587" h="1">
                <a:moveTo>
                  <a:pt x="0" y="1"/>
                </a:moveTo>
                <a:lnTo>
                  <a:pt x="0" y="0"/>
                </a:lnTo>
                <a:lnTo>
                  <a:pt x="0" y="1"/>
                </a:lnTo>
                <a:close/>
              </a:path>
            </a:pathLst>
          </a:custGeom>
          <a:solidFill>
            <a:srgbClr val="7A7F83"/>
          </a:solidFill>
          <a:ln w="9525">
            <a:noFill/>
            <a:round/>
            <a:headEnd/>
            <a:tailEnd/>
          </a:ln>
        </p:spPr>
        <p:txBody>
          <a:bodyPr>
            <a:prstTxWarp prst="textNoShape">
              <a:avLst/>
            </a:prstTxWarp>
          </a:bodyPr>
          <a:lstStyle/>
          <a:p>
            <a:endParaRPr lang="en-US"/>
          </a:p>
        </p:txBody>
      </p:sp>
      <p:sp>
        <p:nvSpPr>
          <p:cNvPr id="53292" name="Line 44"/>
          <p:cNvSpPr>
            <a:spLocks noChangeShapeType="1"/>
          </p:cNvSpPr>
          <p:nvPr/>
        </p:nvSpPr>
        <p:spPr bwMode="auto">
          <a:xfrm>
            <a:off x="2268538" y="1701800"/>
            <a:ext cx="1001712" cy="698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3293" name="Line 45"/>
          <p:cNvSpPr>
            <a:spLocks noChangeShapeType="1"/>
          </p:cNvSpPr>
          <p:nvPr/>
        </p:nvSpPr>
        <p:spPr bwMode="auto">
          <a:xfrm flipH="1">
            <a:off x="2555875" y="2565400"/>
            <a:ext cx="1871663" cy="215900"/>
          </a:xfrm>
          <a:prstGeom prst="line">
            <a:avLst/>
          </a:prstGeom>
          <a:noFill/>
          <a:ln w="9525">
            <a:solidFill>
              <a:schemeClr val="bg2"/>
            </a:solidFill>
            <a:round/>
            <a:headEnd/>
            <a:tailEnd type="triangle" w="med" len="med"/>
          </a:ln>
        </p:spPr>
        <p:txBody>
          <a:bodyPr>
            <a:prstTxWarp prst="textNoShape">
              <a:avLst/>
            </a:prstTxWarp>
          </a:bodyPr>
          <a:lstStyle/>
          <a:p>
            <a:endParaRPr lang="en-US"/>
          </a:p>
        </p:txBody>
      </p:sp>
      <p:sp>
        <p:nvSpPr>
          <p:cNvPr id="53294" name="Line 46"/>
          <p:cNvSpPr>
            <a:spLocks noChangeShapeType="1"/>
          </p:cNvSpPr>
          <p:nvPr/>
        </p:nvSpPr>
        <p:spPr bwMode="auto">
          <a:xfrm>
            <a:off x="2555875" y="3573463"/>
            <a:ext cx="1649413" cy="501650"/>
          </a:xfrm>
          <a:prstGeom prst="line">
            <a:avLst/>
          </a:prstGeom>
          <a:noFill/>
          <a:ln w="9525">
            <a:solidFill>
              <a:schemeClr val="bg2"/>
            </a:solidFill>
            <a:round/>
            <a:headEnd/>
            <a:tailEnd type="triangle" w="med" len="med"/>
          </a:ln>
        </p:spPr>
        <p:txBody>
          <a:bodyPr>
            <a:prstTxWarp prst="textNoShape">
              <a:avLst/>
            </a:prstTxWarp>
          </a:bodyPr>
          <a:lstStyle/>
          <a:p>
            <a:endParaRPr lang="en-US"/>
          </a:p>
        </p:txBody>
      </p:sp>
      <p:sp>
        <p:nvSpPr>
          <p:cNvPr id="53295" name="Line 47"/>
          <p:cNvSpPr>
            <a:spLocks noChangeShapeType="1"/>
          </p:cNvSpPr>
          <p:nvPr/>
        </p:nvSpPr>
        <p:spPr bwMode="auto">
          <a:xfrm flipH="1">
            <a:off x="2836863" y="4364038"/>
            <a:ext cx="1368425" cy="360362"/>
          </a:xfrm>
          <a:prstGeom prst="line">
            <a:avLst/>
          </a:prstGeom>
          <a:noFill/>
          <a:ln w="9525">
            <a:solidFill>
              <a:schemeClr val="bg2"/>
            </a:solidFill>
            <a:round/>
            <a:headEnd/>
            <a:tailEnd type="triangle" w="med" len="med"/>
          </a:ln>
        </p:spPr>
        <p:txBody>
          <a:bodyPr>
            <a:prstTxWarp prst="textNoShape">
              <a:avLst/>
            </a:prstTxWarp>
          </a:bodyPr>
          <a:lstStyle/>
          <a:p>
            <a:endParaRPr lang="en-US"/>
          </a:p>
        </p:txBody>
      </p:sp>
      <p:sp>
        <p:nvSpPr>
          <p:cNvPr id="53296" name="Line 48"/>
          <p:cNvSpPr>
            <a:spLocks noChangeShapeType="1"/>
          </p:cNvSpPr>
          <p:nvPr/>
        </p:nvSpPr>
        <p:spPr bwMode="auto">
          <a:xfrm>
            <a:off x="2916238" y="5013325"/>
            <a:ext cx="1295400" cy="360363"/>
          </a:xfrm>
          <a:prstGeom prst="line">
            <a:avLst/>
          </a:prstGeom>
          <a:noFill/>
          <a:ln w="9525">
            <a:solidFill>
              <a:srgbClr val="FFAD8F"/>
            </a:solidFill>
            <a:prstDash val="lgDash"/>
            <a:round/>
            <a:headEnd/>
            <a:tailEnd type="triangle" w="med" len="med"/>
          </a:ln>
        </p:spPr>
        <p:txBody>
          <a:bodyPr>
            <a:prstTxWarp prst="textNoShape">
              <a:avLst/>
            </a:prstTxWarp>
          </a:bodyPr>
          <a:lstStyle/>
          <a:p>
            <a:endParaRPr lang="en-US"/>
          </a:p>
        </p:txBody>
      </p:sp>
      <p:sp>
        <p:nvSpPr>
          <p:cNvPr id="53297" name="Line 49"/>
          <p:cNvSpPr>
            <a:spLocks noChangeShapeType="1"/>
          </p:cNvSpPr>
          <p:nvPr/>
        </p:nvSpPr>
        <p:spPr bwMode="auto">
          <a:xfrm>
            <a:off x="3773488" y="1916113"/>
            <a:ext cx="720725" cy="503237"/>
          </a:xfrm>
          <a:prstGeom prst="line">
            <a:avLst/>
          </a:prstGeom>
          <a:noFill/>
          <a:ln w="9525">
            <a:solidFill>
              <a:schemeClr val="bg2"/>
            </a:solidFill>
            <a:round/>
            <a:headEnd/>
            <a:tailEnd type="triangle" w="med" len="med"/>
          </a:ln>
        </p:spPr>
        <p:txBody>
          <a:bodyPr>
            <a:prstTxWarp prst="textNoShape">
              <a:avLst/>
            </a:prstTxWarp>
          </a:bodyPr>
          <a:lstStyle/>
          <a:p>
            <a:endParaRPr lang="en-US"/>
          </a:p>
        </p:txBody>
      </p:sp>
      <p:sp>
        <p:nvSpPr>
          <p:cNvPr id="53298" name="Text Box 50"/>
          <p:cNvSpPr txBox="1">
            <a:spLocks noChangeArrowheads="1"/>
          </p:cNvSpPr>
          <p:nvPr/>
        </p:nvSpPr>
        <p:spPr bwMode="auto">
          <a:xfrm>
            <a:off x="4787900" y="6021388"/>
            <a:ext cx="2016125" cy="904875"/>
          </a:xfrm>
          <a:prstGeom prst="rect">
            <a:avLst/>
          </a:prstGeom>
          <a:noFill/>
          <a:ln w="9525">
            <a:noFill/>
            <a:miter lim="800000"/>
            <a:headEnd/>
            <a:tailEnd/>
          </a:ln>
        </p:spPr>
        <p:txBody>
          <a:bodyPr>
            <a:prstTxWarp prst="textNoShape">
              <a:avLst/>
            </a:prstTxWarp>
            <a:spAutoFit/>
          </a:bodyPr>
          <a:lstStyle/>
          <a:p>
            <a:pPr>
              <a:lnSpc>
                <a:spcPts val="1600"/>
              </a:lnSpc>
            </a:pPr>
            <a:r>
              <a:rPr lang="en-GB" sz="1800" u="sng">
                <a:solidFill>
                  <a:schemeClr val="bg2"/>
                </a:solidFill>
                <a:latin typeface="Arial Narrow" charset="0"/>
              </a:rPr>
              <a:t>New impact cycles:</a:t>
            </a:r>
            <a:r>
              <a:rPr lang="en-GB" sz="1600">
                <a:solidFill>
                  <a:schemeClr val="bg2"/>
                </a:solidFill>
                <a:latin typeface="Arial Narrow" charset="0"/>
              </a:rPr>
              <a:t> New research builds on existing research</a:t>
            </a:r>
            <a:endParaRPr lang="en-US" sz="1600">
              <a:latin typeface="Arial Narrow" charset="0"/>
            </a:endParaRPr>
          </a:p>
          <a:p>
            <a:pPr>
              <a:lnSpc>
                <a:spcPts val="1600"/>
              </a:lnSpc>
            </a:pPr>
            <a:endParaRPr lang="en-US" sz="1600">
              <a:solidFill>
                <a:schemeClr val="bg2"/>
              </a:solidFill>
              <a:latin typeface="Arial Narrow" charset="0"/>
            </a:endParaRPr>
          </a:p>
        </p:txBody>
      </p:sp>
      <p:sp>
        <p:nvSpPr>
          <p:cNvPr id="53299" name="Text Box 51"/>
          <p:cNvSpPr txBox="1">
            <a:spLocks noChangeArrowheads="1"/>
          </p:cNvSpPr>
          <p:nvPr/>
        </p:nvSpPr>
        <p:spPr bwMode="auto">
          <a:xfrm>
            <a:off x="1619250" y="5229225"/>
            <a:ext cx="2468563" cy="904875"/>
          </a:xfrm>
          <a:prstGeom prst="rect">
            <a:avLst/>
          </a:prstGeom>
          <a:noFill/>
          <a:ln w="9525">
            <a:noFill/>
            <a:miter lim="800000"/>
            <a:headEnd/>
            <a:tailEnd/>
          </a:ln>
        </p:spPr>
        <p:txBody>
          <a:bodyPr>
            <a:prstTxWarp prst="textNoShape">
              <a:avLst/>
            </a:prstTxWarp>
            <a:spAutoFit/>
          </a:bodyPr>
          <a:lstStyle/>
          <a:p>
            <a:pPr>
              <a:lnSpc>
                <a:spcPts val="1600"/>
              </a:lnSpc>
            </a:pPr>
            <a:r>
              <a:rPr lang="en-GB" sz="1600">
                <a:solidFill>
                  <a:schemeClr val="bg2"/>
                </a:solidFill>
                <a:latin typeface="Arial Narrow" charset="0"/>
              </a:rPr>
              <a:t>Researchers can access the Post-Print </a:t>
            </a:r>
            <a:r>
              <a:rPr lang="en-GB" sz="1600">
                <a:solidFill>
                  <a:srgbClr val="7F504C"/>
                </a:solidFill>
                <a:latin typeface="Arial Narrow" charset="0"/>
              </a:rPr>
              <a:t>if their university has a subscription to the Journal</a:t>
            </a:r>
            <a:endParaRPr lang="en-US" sz="1600">
              <a:solidFill>
                <a:schemeClr val="bg2"/>
              </a:solidFill>
              <a:latin typeface="Arial Narrow" charset="0"/>
            </a:endParaRPr>
          </a:p>
        </p:txBody>
      </p:sp>
      <p:sp>
        <p:nvSpPr>
          <p:cNvPr id="53300" name="Text Box 52"/>
          <p:cNvSpPr txBox="1">
            <a:spLocks noChangeArrowheads="1"/>
          </p:cNvSpPr>
          <p:nvPr/>
        </p:nvSpPr>
        <p:spPr bwMode="auto">
          <a:xfrm>
            <a:off x="1476375" y="3933825"/>
            <a:ext cx="2684463" cy="701675"/>
          </a:xfrm>
          <a:prstGeom prst="rect">
            <a:avLst/>
          </a:prstGeom>
          <a:noFill/>
          <a:ln w="9525">
            <a:noFill/>
            <a:miter lim="800000"/>
            <a:headEnd/>
            <a:tailEnd/>
          </a:ln>
        </p:spPr>
        <p:txBody>
          <a:bodyPr>
            <a:prstTxWarp prst="textNoShape">
              <a:avLst/>
            </a:prstTxWarp>
            <a:spAutoFit/>
          </a:bodyPr>
          <a:lstStyle/>
          <a:p>
            <a:pPr>
              <a:lnSpc>
                <a:spcPts val="1600"/>
              </a:lnSpc>
            </a:pPr>
            <a:r>
              <a:rPr lang="en-GB" sz="1600">
                <a:solidFill>
                  <a:schemeClr val="bg2"/>
                </a:solidFill>
                <a:latin typeface="Arial Narrow" charset="0"/>
              </a:rPr>
              <a:t>Refereed “Post-Print” Accepted, Certified, Published by Journal</a:t>
            </a:r>
            <a:endParaRPr lang="en-US" sz="1600">
              <a:solidFill>
                <a:schemeClr val="bg2"/>
              </a:solidFill>
              <a:latin typeface="Arial Narrow" charset="0"/>
            </a:endParaRPr>
          </a:p>
          <a:p>
            <a:pPr>
              <a:lnSpc>
                <a:spcPts val="1600"/>
              </a:lnSpc>
            </a:pPr>
            <a:endParaRPr lang="en-US" sz="1600">
              <a:solidFill>
                <a:schemeClr val="bg2"/>
              </a:solidFill>
              <a:latin typeface="Arial Narrow" charset="0"/>
            </a:endParaRPr>
          </a:p>
        </p:txBody>
      </p:sp>
      <p:sp>
        <p:nvSpPr>
          <p:cNvPr id="53301" name="Text Box 53"/>
          <p:cNvSpPr txBox="1">
            <a:spLocks noChangeArrowheads="1"/>
          </p:cNvSpPr>
          <p:nvPr/>
        </p:nvSpPr>
        <p:spPr bwMode="auto">
          <a:xfrm>
            <a:off x="1116013" y="762000"/>
            <a:ext cx="1481137" cy="701675"/>
          </a:xfrm>
          <a:prstGeom prst="rect">
            <a:avLst/>
          </a:prstGeom>
          <a:noFill/>
          <a:ln w="9525">
            <a:noFill/>
            <a:miter lim="800000"/>
            <a:headEnd/>
            <a:tailEnd/>
          </a:ln>
        </p:spPr>
        <p:txBody>
          <a:bodyPr>
            <a:prstTxWarp prst="textNoShape">
              <a:avLst/>
            </a:prstTxWarp>
            <a:spAutoFit/>
          </a:bodyPr>
          <a:lstStyle/>
          <a:p>
            <a:pPr>
              <a:lnSpc>
                <a:spcPts val="1600"/>
              </a:lnSpc>
            </a:pPr>
            <a:r>
              <a:rPr lang="en-GB" sz="1800" u="sng">
                <a:solidFill>
                  <a:srgbClr val="7E7E7E"/>
                </a:solidFill>
                <a:latin typeface="Arial Narrow" charset="0"/>
              </a:rPr>
              <a:t>Impact cycle begins:</a:t>
            </a:r>
          </a:p>
          <a:p>
            <a:pPr>
              <a:lnSpc>
                <a:spcPts val="1600"/>
              </a:lnSpc>
            </a:pPr>
            <a:r>
              <a:rPr lang="en-GB" sz="1600">
                <a:solidFill>
                  <a:schemeClr val="bg1"/>
                </a:solidFill>
                <a:latin typeface="Arial Narrow" charset="0"/>
              </a:rPr>
              <a:t>Research is done</a:t>
            </a:r>
            <a:endParaRPr lang="en-US" sz="1600">
              <a:solidFill>
                <a:schemeClr val="bg1"/>
              </a:solidFill>
              <a:latin typeface="Arial Narrow" charset="0"/>
            </a:endParaRPr>
          </a:p>
        </p:txBody>
      </p:sp>
      <p:sp>
        <p:nvSpPr>
          <p:cNvPr id="53302" name="Text Box 54"/>
          <p:cNvSpPr txBox="1">
            <a:spLocks noChangeArrowheads="1"/>
          </p:cNvSpPr>
          <p:nvPr/>
        </p:nvSpPr>
        <p:spPr bwMode="auto">
          <a:xfrm>
            <a:off x="2819400" y="838200"/>
            <a:ext cx="1871663" cy="701675"/>
          </a:xfrm>
          <a:prstGeom prst="rect">
            <a:avLst/>
          </a:prstGeom>
          <a:noFill/>
          <a:ln w="9525">
            <a:noFill/>
            <a:miter lim="800000"/>
            <a:headEnd/>
            <a:tailEnd/>
          </a:ln>
        </p:spPr>
        <p:txBody>
          <a:bodyPr>
            <a:prstTxWarp prst="textNoShape">
              <a:avLst/>
            </a:prstTxWarp>
            <a:spAutoFit/>
          </a:bodyPr>
          <a:lstStyle/>
          <a:p>
            <a:pPr algn="ctr">
              <a:lnSpc>
                <a:spcPts val="1600"/>
              </a:lnSpc>
            </a:pPr>
            <a:r>
              <a:rPr lang="en-GB" sz="1600">
                <a:solidFill>
                  <a:schemeClr val="bg2"/>
                </a:solidFill>
                <a:latin typeface="Arial Narrow" charset="0"/>
              </a:rPr>
              <a:t>Researchers write </a:t>
            </a:r>
          </a:p>
          <a:p>
            <a:pPr algn="ctr">
              <a:lnSpc>
                <a:spcPts val="1600"/>
              </a:lnSpc>
            </a:pPr>
            <a:r>
              <a:rPr lang="en-GB" sz="1600">
                <a:solidFill>
                  <a:schemeClr val="bg2"/>
                </a:solidFill>
                <a:latin typeface="Arial Narrow" charset="0"/>
              </a:rPr>
              <a:t>pre-refereeing </a:t>
            </a:r>
          </a:p>
          <a:p>
            <a:pPr algn="ctr">
              <a:lnSpc>
                <a:spcPts val="1600"/>
              </a:lnSpc>
            </a:pPr>
            <a:r>
              <a:rPr lang="en-GB" sz="1600">
                <a:solidFill>
                  <a:schemeClr val="bg2"/>
                </a:solidFill>
                <a:latin typeface="Arial Narrow" charset="0"/>
              </a:rPr>
              <a:t>“Pre-Print”</a:t>
            </a:r>
            <a:endParaRPr lang="en-US" sz="1600">
              <a:solidFill>
                <a:schemeClr val="bg2"/>
              </a:solidFill>
              <a:latin typeface="Arial Narrow" charset="0"/>
            </a:endParaRPr>
          </a:p>
        </p:txBody>
      </p:sp>
      <p:sp>
        <p:nvSpPr>
          <p:cNvPr id="53303" name="Text Box 55"/>
          <p:cNvSpPr txBox="1">
            <a:spLocks noChangeArrowheads="1"/>
          </p:cNvSpPr>
          <p:nvPr/>
        </p:nvSpPr>
        <p:spPr bwMode="auto">
          <a:xfrm>
            <a:off x="2555875" y="2166938"/>
            <a:ext cx="1704975" cy="295275"/>
          </a:xfrm>
          <a:prstGeom prst="rect">
            <a:avLst/>
          </a:prstGeom>
          <a:noFill/>
          <a:ln w="9525">
            <a:noFill/>
            <a:miter lim="800000"/>
            <a:headEnd/>
            <a:tailEnd/>
          </a:ln>
        </p:spPr>
        <p:txBody>
          <a:bodyPr wrap="none">
            <a:prstTxWarp prst="textNoShape">
              <a:avLst/>
            </a:prstTxWarp>
            <a:spAutoFit/>
          </a:bodyPr>
          <a:lstStyle/>
          <a:p>
            <a:pPr>
              <a:lnSpc>
                <a:spcPts val="1600"/>
              </a:lnSpc>
            </a:pPr>
            <a:r>
              <a:rPr lang="en-GB" sz="1600">
                <a:solidFill>
                  <a:schemeClr val="bg2"/>
                </a:solidFill>
                <a:latin typeface="Arial Narrow" charset="0"/>
              </a:rPr>
              <a:t>Submitted to Journal</a:t>
            </a:r>
            <a:endParaRPr lang="en-US" sz="1600">
              <a:solidFill>
                <a:schemeClr val="bg2"/>
              </a:solidFill>
              <a:latin typeface="Arial Narrow" charset="0"/>
            </a:endParaRPr>
          </a:p>
        </p:txBody>
      </p:sp>
      <p:sp>
        <p:nvSpPr>
          <p:cNvPr id="53304" name="Text Box 56"/>
          <p:cNvSpPr txBox="1">
            <a:spLocks noChangeArrowheads="1"/>
          </p:cNvSpPr>
          <p:nvPr/>
        </p:nvSpPr>
        <p:spPr bwMode="auto">
          <a:xfrm>
            <a:off x="2411413" y="2781300"/>
            <a:ext cx="2252662" cy="498475"/>
          </a:xfrm>
          <a:prstGeom prst="rect">
            <a:avLst/>
          </a:prstGeom>
          <a:noFill/>
          <a:ln w="9525">
            <a:noFill/>
            <a:miter lim="800000"/>
            <a:headEnd/>
            <a:tailEnd/>
          </a:ln>
        </p:spPr>
        <p:txBody>
          <a:bodyPr>
            <a:prstTxWarp prst="textNoShape">
              <a:avLst/>
            </a:prstTxWarp>
            <a:spAutoFit/>
          </a:bodyPr>
          <a:lstStyle/>
          <a:p>
            <a:pPr>
              <a:lnSpc>
                <a:spcPts val="1600"/>
              </a:lnSpc>
            </a:pPr>
            <a:r>
              <a:rPr lang="en-GB" sz="1600">
                <a:solidFill>
                  <a:schemeClr val="bg2"/>
                </a:solidFill>
                <a:latin typeface="Arial Narrow" charset="0"/>
              </a:rPr>
              <a:t>Pre-Print reviewed by Peer Experts – “Peer-Review”</a:t>
            </a:r>
            <a:endParaRPr lang="en-US" sz="1600">
              <a:solidFill>
                <a:schemeClr val="bg2"/>
              </a:solidFill>
              <a:latin typeface="Arial Narrow" charset="0"/>
            </a:endParaRPr>
          </a:p>
        </p:txBody>
      </p:sp>
      <p:sp>
        <p:nvSpPr>
          <p:cNvPr id="53305" name="Text Box 57"/>
          <p:cNvSpPr txBox="1">
            <a:spLocks noChangeArrowheads="1"/>
          </p:cNvSpPr>
          <p:nvPr/>
        </p:nvSpPr>
        <p:spPr bwMode="auto">
          <a:xfrm>
            <a:off x="2700338" y="3357563"/>
            <a:ext cx="1963737" cy="498475"/>
          </a:xfrm>
          <a:prstGeom prst="rect">
            <a:avLst/>
          </a:prstGeom>
          <a:noFill/>
          <a:ln w="9525">
            <a:noFill/>
            <a:miter lim="800000"/>
            <a:headEnd/>
            <a:tailEnd/>
          </a:ln>
        </p:spPr>
        <p:txBody>
          <a:bodyPr>
            <a:prstTxWarp prst="textNoShape">
              <a:avLst/>
            </a:prstTxWarp>
            <a:spAutoFit/>
          </a:bodyPr>
          <a:lstStyle/>
          <a:p>
            <a:pPr algn="r">
              <a:lnSpc>
                <a:spcPts val="1600"/>
              </a:lnSpc>
            </a:pPr>
            <a:r>
              <a:rPr lang="en-GB" sz="1600">
                <a:solidFill>
                  <a:schemeClr val="bg2"/>
                </a:solidFill>
                <a:latin typeface="Arial Narrow" charset="0"/>
              </a:rPr>
              <a:t>Pre-Print revised by article’s Authors</a:t>
            </a:r>
            <a:endParaRPr lang="en-US" sz="1600">
              <a:solidFill>
                <a:schemeClr val="bg2"/>
              </a:solidFill>
              <a:latin typeface="Arial Narrow" charset="0"/>
            </a:endParaRPr>
          </a:p>
        </p:txBody>
      </p:sp>
      <p:pic>
        <p:nvPicPr>
          <p:cNvPr id="53306" name="Picture 58"/>
          <p:cNvPicPr>
            <a:picLocks noGrp="1" noChangeAspect="1" noChangeArrowheads="1"/>
          </p:cNvPicPr>
          <p:nvPr>
            <p:ph idx="4294967295"/>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a:xfrm>
            <a:off x="827088" y="0"/>
            <a:ext cx="7302500" cy="344488"/>
          </a:xfrm>
        </p:spPr>
      </p:pic>
      <p:pic>
        <p:nvPicPr>
          <p:cNvPr id="53307" name="Picture 59"/>
          <p:cNvPicPr>
            <a:picLocks noChangeAspect="1" noChangeArrowheads="1"/>
          </p:cNvPicPr>
          <p:nvPr/>
        </p:nvPicPr>
        <p:blipFill>
          <a:blip r:embed="rId5">
            <a:lum bright="56000"/>
            <a:alphaModFix amt="68000"/>
          </a:blip>
          <a:srcRect/>
          <a:stretch>
            <a:fillRect/>
          </a:stretch>
        </p:blipFill>
        <p:spPr bwMode="auto">
          <a:xfrm>
            <a:off x="4284663" y="5084763"/>
            <a:ext cx="876300" cy="904875"/>
          </a:xfrm>
          <a:prstGeom prst="rect">
            <a:avLst/>
          </a:prstGeom>
          <a:noFill/>
          <a:ln w="9525">
            <a:noFill/>
            <a:miter lim="800000"/>
            <a:headEnd/>
            <a:tailEnd/>
          </a:ln>
        </p:spPr>
      </p:pic>
      <p:pic>
        <p:nvPicPr>
          <p:cNvPr id="53308" name="Picture 60"/>
          <p:cNvPicPr>
            <a:picLocks noChangeAspect="1" noChangeArrowheads="1"/>
          </p:cNvPicPr>
          <p:nvPr/>
        </p:nvPicPr>
        <p:blipFill>
          <a:blip r:embed="rId6">
            <a:alphaModFix amt="40000"/>
          </a:blip>
          <a:srcRect/>
          <a:stretch>
            <a:fillRect/>
          </a:stretch>
        </p:blipFill>
        <p:spPr bwMode="auto">
          <a:xfrm>
            <a:off x="1619250" y="4508500"/>
            <a:ext cx="1143000" cy="647700"/>
          </a:xfrm>
          <a:prstGeom prst="rect">
            <a:avLst/>
          </a:prstGeom>
          <a:noFill/>
          <a:ln w="9525">
            <a:noFill/>
            <a:miter lim="800000"/>
            <a:headEnd/>
            <a:tailEnd/>
          </a:ln>
        </p:spPr>
      </p:pic>
      <p:pic>
        <p:nvPicPr>
          <p:cNvPr id="53309" name="Picture 61"/>
          <p:cNvPicPr>
            <a:picLocks noChangeAspect="1" noChangeArrowheads="1"/>
          </p:cNvPicPr>
          <p:nvPr/>
        </p:nvPicPr>
        <p:blipFill>
          <a:blip r:embed="rId7">
            <a:alphaModFix amt="40000"/>
          </a:blip>
          <a:srcRect/>
          <a:stretch>
            <a:fillRect/>
          </a:stretch>
        </p:blipFill>
        <p:spPr bwMode="auto">
          <a:xfrm>
            <a:off x="1619250" y="2708275"/>
            <a:ext cx="723900" cy="885825"/>
          </a:xfrm>
          <a:prstGeom prst="rect">
            <a:avLst/>
          </a:prstGeom>
          <a:noFill/>
          <a:ln w="9525">
            <a:noFill/>
            <a:miter lim="800000"/>
            <a:headEnd/>
            <a:tailEnd/>
          </a:ln>
        </p:spPr>
      </p:pic>
      <p:pic>
        <p:nvPicPr>
          <p:cNvPr id="53310" name="Picture 62"/>
          <p:cNvPicPr>
            <a:picLocks noChangeAspect="1" noChangeArrowheads="1"/>
          </p:cNvPicPr>
          <p:nvPr/>
        </p:nvPicPr>
        <p:blipFill>
          <a:blip r:embed="rId8">
            <a:alphaModFix amt="40000"/>
          </a:blip>
          <a:srcRect/>
          <a:stretch>
            <a:fillRect/>
          </a:stretch>
        </p:blipFill>
        <p:spPr bwMode="auto">
          <a:xfrm>
            <a:off x="1403350" y="1412875"/>
            <a:ext cx="762000" cy="723900"/>
          </a:xfrm>
          <a:prstGeom prst="rect">
            <a:avLst/>
          </a:prstGeom>
          <a:noFill/>
          <a:ln w="9525">
            <a:noFill/>
            <a:miter lim="800000"/>
            <a:headEnd/>
            <a:tailEnd/>
          </a:ln>
        </p:spPr>
      </p:pic>
      <p:pic>
        <p:nvPicPr>
          <p:cNvPr id="53311" name="Picture 63"/>
          <p:cNvPicPr>
            <a:picLocks noChangeAspect="1" noChangeArrowheads="1"/>
          </p:cNvPicPr>
          <p:nvPr/>
        </p:nvPicPr>
        <p:blipFill>
          <a:blip r:embed="rId9">
            <a:alphaModFix amt="40000"/>
          </a:blip>
          <a:srcRect/>
          <a:stretch>
            <a:fillRect/>
          </a:stretch>
        </p:blipFill>
        <p:spPr bwMode="auto">
          <a:xfrm>
            <a:off x="4572000" y="2133600"/>
            <a:ext cx="933450" cy="752475"/>
          </a:xfrm>
          <a:prstGeom prst="rect">
            <a:avLst/>
          </a:prstGeom>
          <a:noFill/>
          <a:ln w="9525">
            <a:noFill/>
            <a:miter lim="800000"/>
            <a:headEnd/>
            <a:tailEnd/>
          </a:ln>
        </p:spPr>
      </p:pic>
      <p:pic>
        <p:nvPicPr>
          <p:cNvPr id="53312" name="Picture 64"/>
          <p:cNvPicPr>
            <a:picLocks noChangeAspect="1" noChangeArrowheads="1"/>
          </p:cNvPicPr>
          <p:nvPr/>
        </p:nvPicPr>
        <p:blipFill>
          <a:blip r:embed="rId10"/>
          <a:srcRect/>
          <a:stretch>
            <a:fillRect/>
          </a:stretch>
        </p:blipFill>
        <p:spPr bwMode="auto">
          <a:xfrm>
            <a:off x="3352800" y="1600200"/>
            <a:ext cx="400050" cy="600075"/>
          </a:xfrm>
          <a:prstGeom prst="rect">
            <a:avLst/>
          </a:prstGeom>
          <a:noFill/>
          <a:ln w="9525">
            <a:noFill/>
            <a:miter lim="800000"/>
            <a:headEnd/>
            <a:tailEnd/>
          </a:ln>
        </p:spPr>
      </p:pic>
      <p:pic>
        <p:nvPicPr>
          <p:cNvPr id="53313" name="Picture 65"/>
          <p:cNvPicPr>
            <a:picLocks noChangeAspect="1" noChangeArrowheads="1"/>
          </p:cNvPicPr>
          <p:nvPr/>
        </p:nvPicPr>
        <p:blipFill>
          <a:blip r:embed="rId11"/>
          <a:srcRect/>
          <a:stretch>
            <a:fillRect/>
          </a:stretch>
        </p:blipFill>
        <p:spPr bwMode="auto">
          <a:xfrm>
            <a:off x="4284663" y="3933825"/>
            <a:ext cx="400050" cy="600075"/>
          </a:xfrm>
          <a:prstGeom prst="rect">
            <a:avLst/>
          </a:prstGeom>
          <a:noFill/>
          <a:ln w="9525">
            <a:noFill/>
            <a:miter lim="800000"/>
            <a:headEnd/>
            <a:tailEnd/>
          </a:ln>
        </p:spPr>
      </p:pic>
      <p:grpSp>
        <p:nvGrpSpPr>
          <p:cNvPr id="2" name="Group 70"/>
          <p:cNvGrpSpPr>
            <a:grpSpLocks/>
          </p:cNvGrpSpPr>
          <p:nvPr/>
        </p:nvGrpSpPr>
        <p:grpSpPr bwMode="auto">
          <a:xfrm>
            <a:off x="4800600" y="533400"/>
            <a:ext cx="2112963" cy="3168650"/>
            <a:chOff x="2971" y="482"/>
            <a:chExt cx="1331" cy="1996"/>
          </a:xfrm>
        </p:grpSpPr>
        <p:sp>
          <p:nvSpPr>
            <p:cNvPr id="421959" name="Text Box 71"/>
            <p:cNvSpPr txBox="1">
              <a:spLocks noChangeArrowheads="1"/>
            </p:cNvSpPr>
            <p:nvPr/>
          </p:nvSpPr>
          <p:spPr bwMode="auto">
            <a:xfrm>
              <a:off x="3168" y="1872"/>
              <a:ext cx="1134" cy="588"/>
            </a:xfrm>
            <a:prstGeom prst="rect">
              <a:avLst/>
            </a:prstGeom>
            <a:noFill/>
            <a:ln w="28575">
              <a:solidFill>
                <a:srgbClr val="006100"/>
              </a:solidFill>
              <a:miter lim="800000"/>
              <a:headEnd/>
              <a:tailEnd/>
            </a:ln>
            <a:effectLst/>
          </p:spPr>
          <p:txBody>
            <a:bodyPr>
              <a:prstTxWarp prst="textNoShape">
                <a:avLst/>
              </a:prstTxWarp>
              <a:spAutoFit/>
            </a:bodyPr>
            <a:lstStyle/>
            <a:p>
              <a:pPr algn="r">
                <a:lnSpc>
                  <a:spcPts val="1600"/>
                </a:lnSpc>
              </a:pPr>
              <a:r>
                <a:rPr lang="en-GB" sz="1600">
                  <a:effectLst>
                    <a:outerShdw blurRad="38100" dist="38100" dir="2700000" algn="tl">
                      <a:srgbClr val="DDDDDD"/>
                    </a:outerShdw>
                  </a:effectLst>
                  <a:latin typeface="Arial Narrow" charset="0"/>
                </a:rPr>
                <a:t> </a:t>
              </a:r>
              <a:r>
                <a:rPr lang="en-GB" sz="1800" b="1" u="sng">
                  <a:solidFill>
                    <a:srgbClr val="006100"/>
                  </a:solidFill>
                  <a:latin typeface="Arial Narrow" charset="0"/>
                </a:rPr>
                <a:t>Post-Print</a:t>
              </a:r>
            </a:p>
            <a:p>
              <a:pPr algn="r">
                <a:lnSpc>
                  <a:spcPts val="1600"/>
                </a:lnSpc>
              </a:pPr>
              <a:r>
                <a:rPr lang="en-GB" sz="1800" b="1">
                  <a:solidFill>
                    <a:srgbClr val="006100"/>
                  </a:solidFill>
                  <a:latin typeface="Arial Narrow" charset="0"/>
                </a:rPr>
                <a:t> is self-archived in University’s Eprint Archive</a:t>
              </a:r>
              <a:endParaRPr lang="en-US" sz="1600">
                <a:solidFill>
                  <a:srgbClr val="006100"/>
                </a:solidFill>
                <a:latin typeface="Arial Narrow" charset="0"/>
              </a:endParaRPr>
            </a:p>
          </p:txBody>
        </p:sp>
        <p:sp>
          <p:nvSpPr>
            <p:cNvPr id="53353" name="Line 72"/>
            <p:cNvSpPr>
              <a:spLocks noChangeShapeType="1"/>
            </p:cNvSpPr>
            <p:nvPr/>
          </p:nvSpPr>
          <p:spPr bwMode="auto">
            <a:xfrm flipV="1">
              <a:off x="2971" y="754"/>
              <a:ext cx="1179" cy="1724"/>
            </a:xfrm>
            <a:prstGeom prst="line">
              <a:avLst/>
            </a:prstGeom>
            <a:noFill/>
            <a:ln w="28575">
              <a:solidFill>
                <a:srgbClr val="006100"/>
              </a:solidFill>
              <a:round/>
              <a:headEnd/>
              <a:tailEnd type="triangle" w="med" len="med"/>
            </a:ln>
          </p:spPr>
          <p:txBody>
            <a:bodyPr>
              <a:prstTxWarp prst="textNoShape">
                <a:avLst/>
              </a:prstTxWarp>
            </a:bodyPr>
            <a:lstStyle/>
            <a:p>
              <a:endParaRPr lang="en-US"/>
            </a:p>
          </p:txBody>
        </p:sp>
        <p:pic>
          <p:nvPicPr>
            <p:cNvPr id="53354" name="Picture 73"/>
            <p:cNvPicPr>
              <a:picLocks noChangeAspect="1" noChangeArrowheads="1"/>
            </p:cNvPicPr>
            <p:nvPr/>
          </p:nvPicPr>
          <p:blipFill>
            <a:blip r:embed="rId12"/>
            <a:srcRect/>
            <a:stretch>
              <a:fillRect/>
            </a:stretch>
          </p:blipFill>
          <p:spPr bwMode="auto">
            <a:xfrm>
              <a:off x="4079" y="482"/>
              <a:ext cx="162" cy="240"/>
            </a:xfrm>
            <a:prstGeom prst="rect">
              <a:avLst/>
            </a:prstGeom>
            <a:noFill/>
            <a:ln w="28575">
              <a:solidFill>
                <a:srgbClr val="006100"/>
              </a:solidFill>
              <a:miter lim="800000"/>
              <a:headEnd/>
              <a:tailEnd/>
            </a:ln>
          </p:spPr>
        </p:pic>
      </p:grpSp>
      <p:sp>
        <p:nvSpPr>
          <p:cNvPr id="53315" name="AutoShape 74"/>
          <p:cNvSpPr>
            <a:spLocks noChangeArrowheads="1"/>
          </p:cNvSpPr>
          <p:nvPr/>
        </p:nvSpPr>
        <p:spPr bwMode="auto">
          <a:xfrm flipV="1">
            <a:off x="395288" y="1341438"/>
            <a:ext cx="215900" cy="4967287"/>
          </a:xfrm>
          <a:prstGeom prst="triangle">
            <a:avLst>
              <a:gd name="adj" fmla="val 50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3316" name="Text Box 75"/>
          <p:cNvSpPr txBox="1">
            <a:spLocks noChangeArrowheads="1"/>
          </p:cNvSpPr>
          <p:nvPr/>
        </p:nvSpPr>
        <p:spPr bwMode="auto">
          <a:xfrm rot="-5400000">
            <a:off x="-465138" y="2178051"/>
            <a:ext cx="1482725" cy="336550"/>
          </a:xfrm>
          <a:prstGeom prst="rect">
            <a:avLst/>
          </a:prstGeom>
          <a:noFill/>
          <a:ln w="9525">
            <a:noFill/>
            <a:miter lim="800000"/>
            <a:headEnd/>
            <a:tailEnd/>
          </a:ln>
        </p:spPr>
        <p:txBody>
          <a:bodyPr wrap="none">
            <a:prstTxWarp prst="textNoShape">
              <a:avLst/>
            </a:prstTxWarp>
            <a:spAutoFit/>
          </a:bodyPr>
          <a:lstStyle/>
          <a:p>
            <a:r>
              <a:rPr lang="en-GB" sz="1600" b="1">
                <a:latin typeface="Arial" charset="0"/>
              </a:rPr>
              <a:t>12-18 Months</a:t>
            </a:r>
            <a:endParaRPr lang="en-US" sz="1600" b="1">
              <a:latin typeface="Arial" charset="0"/>
            </a:endParaRPr>
          </a:p>
        </p:txBody>
      </p:sp>
      <p:sp>
        <p:nvSpPr>
          <p:cNvPr id="53317" name="Line 76"/>
          <p:cNvSpPr>
            <a:spLocks noChangeShapeType="1"/>
          </p:cNvSpPr>
          <p:nvPr/>
        </p:nvSpPr>
        <p:spPr bwMode="auto">
          <a:xfrm>
            <a:off x="5148263" y="5589588"/>
            <a:ext cx="1584325" cy="431800"/>
          </a:xfrm>
          <a:prstGeom prst="line">
            <a:avLst/>
          </a:prstGeom>
          <a:noFill/>
          <a:ln w="9525">
            <a:solidFill>
              <a:srgbClr val="969696"/>
            </a:solidFill>
            <a:round/>
            <a:headEnd/>
            <a:tailEnd type="triangle" w="med" len="med"/>
          </a:ln>
        </p:spPr>
        <p:txBody>
          <a:bodyPr>
            <a:prstTxWarp prst="textNoShape">
              <a:avLst/>
            </a:prstTxWarp>
          </a:bodyPr>
          <a:lstStyle/>
          <a:p>
            <a:endParaRPr lang="en-US"/>
          </a:p>
        </p:txBody>
      </p:sp>
      <p:grpSp>
        <p:nvGrpSpPr>
          <p:cNvPr id="3" name="Group 77"/>
          <p:cNvGrpSpPr>
            <a:grpSpLocks/>
          </p:cNvGrpSpPr>
          <p:nvPr/>
        </p:nvGrpSpPr>
        <p:grpSpPr bwMode="auto">
          <a:xfrm>
            <a:off x="6705600" y="1092200"/>
            <a:ext cx="1682750" cy="2184400"/>
            <a:chOff x="4195" y="754"/>
            <a:chExt cx="1060" cy="1376"/>
          </a:xfrm>
        </p:grpSpPr>
        <p:sp>
          <p:nvSpPr>
            <p:cNvPr id="53346" name="Line 78"/>
            <p:cNvSpPr>
              <a:spLocks noChangeShapeType="1"/>
            </p:cNvSpPr>
            <p:nvPr/>
          </p:nvSpPr>
          <p:spPr bwMode="auto">
            <a:xfrm>
              <a:off x="4195" y="754"/>
              <a:ext cx="318" cy="544"/>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nvGrpSpPr>
            <p:cNvPr id="4" name="Group 79"/>
            <p:cNvGrpSpPr>
              <a:grpSpLocks/>
            </p:cNvGrpSpPr>
            <p:nvPr/>
          </p:nvGrpSpPr>
          <p:grpSpPr bwMode="auto">
            <a:xfrm>
              <a:off x="4415" y="1272"/>
              <a:ext cx="840" cy="858"/>
              <a:chOff x="4415" y="1272"/>
              <a:chExt cx="840" cy="858"/>
            </a:xfrm>
          </p:grpSpPr>
          <p:pic>
            <p:nvPicPr>
              <p:cNvPr id="53348" name="Picture 80"/>
              <p:cNvPicPr>
                <a:picLocks noChangeAspect="1" noChangeArrowheads="1"/>
              </p:cNvPicPr>
              <p:nvPr/>
            </p:nvPicPr>
            <p:blipFill>
              <a:blip r:embed="rId13"/>
              <a:srcRect/>
              <a:stretch>
                <a:fillRect/>
              </a:stretch>
            </p:blipFill>
            <p:spPr bwMode="auto">
              <a:xfrm>
                <a:off x="4415" y="1272"/>
                <a:ext cx="552" cy="570"/>
              </a:xfrm>
              <a:prstGeom prst="rect">
                <a:avLst/>
              </a:prstGeom>
              <a:noFill/>
              <a:ln w="28575">
                <a:noFill/>
                <a:miter lim="800000"/>
                <a:headEnd/>
                <a:tailEnd/>
              </a:ln>
            </p:spPr>
          </p:pic>
          <p:pic>
            <p:nvPicPr>
              <p:cNvPr id="53349" name="Picture 81"/>
              <p:cNvPicPr>
                <a:picLocks noChangeAspect="1" noChangeArrowheads="1"/>
              </p:cNvPicPr>
              <p:nvPr/>
            </p:nvPicPr>
            <p:blipFill>
              <a:blip r:embed="rId13"/>
              <a:srcRect/>
              <a:stretch>
                <a:fillRect/>
              </a:stretch>
            </p:blipFill>
            <p:spPr bwMode="auto">
              <a:xfrm>
                <a:off x="4511" y="1368"/>
                <a:ext cx="552" cy="570"/>
              </a:xfrm>
              <a:prstGeom prst="rect">
                <a:avLst/>
              </a:prstGeom>
              <a:noFill/>
              <a:ln w="28575">
                <a:noFill/>
                <a:miter lim="800000"/>
                <a:headEnd/>
                <a:tailEnd/>
              </a:ln>
            </p:spPr>
          </p:pic>
          <p:pic>
            <p:nvPicPr>
              <p:cNvPr id="53350" name="Picture 82"/>
              <p:cNvPicPr>
                <a:picLocks noChangeAspect="1" noChangeArrowheads="1"/>
              </p:cNvPicPr>
              <p:nvPr/>
            </p:nvPicPr>
            <p:blipFill>
              <a:blip r:embed="rId13"/>
              <a:srcRect/>
              <a:stretch>
                <a:fillRect/>
              </a:stretch>
            </p:blipFill>
            <p:spPr bwMode="auto">
              <a:xfrm>
                <a:off x="4607" y="1464"/>
                <a:ext cx="552" cy="570"/>
              </a:xfrm>
              <a:prstGeom prst="rect">
                <a:avLst/>
              </a:prstGeom>
              <a:noFill/>
              <a:ln w="28575">
                <a:noFill/>
                <a:miter lim="800000"/>
                <a:headEnd/>
                <a:tailEnd/>
              </a:ln>
            </p:spPr>
          </p:pic>
          <p:pic>
            <p:nvPicPr>
              <p:cNvPr id="53351" name="Picture 83"/>
              <p:cNvPicPr>
                <a:picLocks noChangeAspect="1" noChangeArrowheads="1"/>
              </p:cNvPicPr>
              <p:nvPr/>
            </p:nvPicPr>
            <p:blipFill>
              <a:blip r:embed="rId13"/>
              <a:srcRect/>
              <a:stretch>
                <a:fillRect/>
              </a:stretch>
            </p:blipFill>
            <p:spPr bwMode="auto">
              <a:xfrm>
                <a:off x="4703" y="1560"/>
                <a:ext cx="552" cy="570"/>
              </a:xfrm>
              <a:prstGeom prst="rect">
                <a:avLst/>
              </a:prstGeom>
              <a:noFill/>
              <a:ln w="28575">
                <a:noFill/>
                <a:miter lim="800000"/>
                <a:headEnd/>
                <a:tailEnd/>
              </a:ln>
            </p:spPr>
          </p:pic>
        </p:grpSp>
      </p:grpSp>
      <p:grpSp>
        <p:nvGrpSpPr>
          <p:cNvPr id="5" name="Group 84"/>
          <p:cNvGrpSpPr>
            <a:grpSpLocks/>
          </p:cNvGrpSpPr>
          <p:nvPr/>
        </p:nvGrpSpPr>
        <p:grpSpPr bwMode="auto">
          <a:xfrm>
            <a:off x="5638800" y="2895600"/>
            <a:ext cx="3505200" cy="2251075"/>
            <a:chOff x="3360" y="1824"/>
            <a:chExt cx="2208" cy="1418"/>
          </a:xfrm>
        </p:grpSpPr>
        <p:sp>
          <p:nvSpPr>
            <p:cNvPr id="421973" name="Text Box 85"/>
            <p:cNvSpPr txBox="1">
              <a:spLocks noChangeArrowheads="1"/>
            </p:cNvSpPr>
            <p:nvPr/>
          </p:nvSpPr>
          <p:spPr bwMode="auto">
            <a:xfrm>
              <a:off x="3360" y="2544"/>
              <a:ext cx="1209" cy="570"/>
            </a:xfrm>
            <a:prstGeom prst="rect">
              <a:avLst/>
            </a:prstGeom>
            <a:noFill/>
            <a:ln w="9525">
              <a:noFill/>
              <a:miter lim="800000"/>
              <a:headEnd/>
              <a:tailEnd/>
            </a:ln>
            <a:effectLst/>
          </p:spPr>
          <p:txBody>
            <a:bodyPr>
              <a:prstTxWarp prst="textNoShape">
                <a:avLst/>
              </a:prstTxWarp>
              <a:spAutoFit/>
            </a:bodyPr>
            <a:lstStyle/>
            <a:p>
              <a:pPr algn="r">
                <a:lnSpc>
                  <a:spcPts val="1600"/>
                </a:lnSpc>
              </a:pPr>
              <a:endParaRPr lang="en-GB" sz="1600" b="1">
                <a:effectLst>
                  <a:outerShdw blurRad="38100" dist="38100" dir="2700000" algn="tl">
                    <a:srgbClr val="DDDDDD"/>
                  </a:outerShdw>
                </a:effectLst>
                <a:latin typeface="Arial Narrow" charset="0"/>
              </a:endParaRPr>
            </a:p>
            <a:p>
              <a:pPr algn="r">
                <a:lnSpc>
                  <a:spcPts val="1600"/>
                </a:lnSpc>
              </a:pPr>
              <a:r>
                <a:rPr lang="en-GB" sz="1800" b="1" u="sng">
                  <a:solidFill>
                    <a:srgbClr val="006100"/>
                  </a:solidFill>
                  <a:latin typeface="Arial Narrow" charset="0"/>
                </a:rPr>
                <a:t>More impact cycles:</a:t>
              </a:r>
            </a:p>
            <a:p>
              <a:pPr algn="r">
                <a:lnSpc>
                  <a:spcPts val="1600"/>
                </a:lnSpc>
              </a:pPr>
              <a:endParaRPr lang="en-US" sz="1600" b="1">
                <a:effectLst>
                  <a:outerShdw blurRad="38100" dist="38100" dir="2700000" algn="tl">
                    <a:srgbClr val="DDDDDD"/>
                  </a:outerShdw>
                </a:effectLst>
                <a:latin typeface="Arial Narrow" charset="0"/>
              </a:endParaRPr>
            </a:p>
          </p:txBody>
        </p:sp>
        <p:sp>
          <p:nvSpPr>
            <p:cNvPr id="53331" name="Line 86"/>
            <p:cNvSpPr>
              <a:spLocks noChangeShapeType="1"/>
            </p:cNvSpPr>
            <p:nvPr/>
          </p:nvSpPr>
          <p:spPr bwMode="auto">
            <a:xfrm>
              <a:off x="4896" y="1824"/>
              <a:ext cx="0" cy="672"/>
            </a:xfrm>
            <a:prstGeom prst="line">
              <a:avLst/>
            </a:prstGeom>
            <a:noFill/>
            <a:ln w="9525">
              <a:noFill/>
              <a:round/>
              <a:headEnd/>
              <a:tailEnd type="triangle" w="med" len="med"/>
            </a:ln>
          </p:spPr>
          <p:txBody>
            <a:bodyPr>
              <a:prstTxWarp prst="textNoShape">
                <a:avLst/>
              </a:prstTxWarp>
            </a:bodyPr>
            <a:lstStyle/>
            <a:p>
              <a:endParaRPr lang="en-US"/>
            </a:p>
          </p:txBody>
        </p:sp>
        <p:grpSp>
          <p:nvGrpSpPr>
            <p:cNvPr id="6" name="Group 87"/>
            <p:cNvGrpSpPr>
              <a:grpSpLocks/>
            </p:cNvGrpSpPr>
            <p:nvPr/>
          </p:nvGrpSpPr>
          <p:grpSpPr bwMode="auto">
            <a:xfrm>
              <a:off x="4560" y="2544"/>
              <a:ext cx="1008" cy="698"/>
              <a:chOff x="4560" y="2544"/>
              <a:chExt cx="1008" cy="698"/>
            </a:xfrm>
          </p:grpSpPr>
          <p:pic>
            <p:nvPicPr>
              <p:cNvPr id="53333" name="Picture 88"/>
              <p:cNvPicPr preferRelativeResize="0">
                <a:picLocks noChangeAspect="1" noChangeArrowheads="1"/>
              </p:cNvPicPr>
              <p:nvPr/>
            </p:nvPicPr>
            <p:blipFill>
              <a:blip r:embed="rId8"/>
              <a:srcRect/>
              <a:stretch>
                <a:fillRect/>
              </a:stretch>
            </p:blipFill>
            <p:spPr bwMode="auto">
              <a:xfrm>
                <a:off x="4560" y="2544"/>
                <a:ext cx="432" cy="410"/>
              </a:xfrm>
              <a:prstGeom prst="rect">
                <a:avLst/>
              </a:prstGeom>
              <a:noFill/>
              <a:ln w="9525">
                <a:noFill/>
                <a:miter lim="800000"/>
                <a:headEnd/>
                <a:tailEnd/>
              </a:ln>
            </p:spPr>
          </p:pic>
          <p:pic>
            <p:nvPicPr>
              <p:cNvPr id="53334" name="Picture 89"/>
              <p:cNvPicPr preferRelativeResize="0">
                <a:picLocks noChangeArrowheads="1"/>
              </p:cNvPicPr>
              <p:nvPr/>
            </p:nvPicPr>
            <p:blipFill>
              <a:blip r:embed="rId10"/>
              <a:srcRect/>
              <a:stretch>
                <a:fillRect/>
              </a:stretch>
            </p:blipFill>
            <p:spPr bwMode="auto">
              <a:xfrm>
                <a:off x="5136" y="2544"/>
                <a:ext cx="73" cy="109"/>
              </a:xfrm>
              <a:prstGeom prst="rect">
                <a:avLst/>
              </a:prstGeom>
              <a:noFill/>
              <a:ln w="9525">
                <a:noFill/>
                <a:miter lim="800000"/>
                <a:headEnd/>
                <a:tailEnd/>
              </a:ln>
            </p:spPr>
          </p:pic>
          <p:pic>
            <p:nvPicPr>
              <p:cNvPr id="53335" name="Picture 90"/>
              <p:cNvPicPr preferRelativeResize="0">
                <a:picLocks noChangeAspect="1" noChangeArrowheads="1"/>
              </p:cNvPicPr>
              <p:nvPr/>
            </p:nvPicPr>
            <p:blipFill>
              <a:blip r:embed="rId8"/>
              <a:srcRect/>
              <a:stretch>
                <a:fillRect/>
              </a:stretch>
            </p:blipFill>
            <p:spPr bwMode="auto">
              <a:xfrm>
                <a:off x="4656" y="2640"/>
                <a:ext cx="432" cy="410"/>
              </a:xfrm>
              <a:prstGeom prst="rect">
                <a:avLst/>
              </a:prstGeom>
              <a:noFill/>
              <a:ln w="9525">
                <a:noFill/>
                <a:miter lim="800000"/>
                <a:headEnd/>
                <a:tailEnd/>
              </a:ln>
            </p:spPr>
          </p:pic>
          <p:pic>
            <p:nvPicPr>
              <p:cNvPr id="53336" name="Picture 91"/>
              <p:cNvPicPr preferRelativeResize="0">
                <a:picLocks noChangeArrowheads="1"/>
              </p:cNvPicPr>
              <p:nvPr/>
            </p:nvPicPr>
            <p:blipFill>
              <a:blip r:embed="rId10"/>
              <a:srcRect/>
              <a:stretch>
                <a:fillRect/>
              </a:stretch>
            </p:blipFill>
            <p:spPr bwMode="auto">
              <a:xfrm>
                <a:off x="5232" y="2640"/>
                <a:ext cx="73" cy="109"/>
              </a:xfrm>
              <a:prstGeom prst="rect">
                <a:avLst/>
              </a:prstGeom>
              <a:noFill/>
              <a:ln w="9525">
                <a:noFill/>
                <a:miter lim="800000"/>
                <a:headEnd/>
                <a:tailEnd/>
              </a:ln>
            </p:spPr>
          </p:pic>
          <p:pic>
            <p:nvPicPr>
              <p:cNvPr id="53337" name="Picture 92"/>
              <p:cNvPicPr preferRelativeResize="0">
                <a:picLocks noChangeAspect="1" noChangeArrowheads="1"/>
              </p:cNvPicPr>
              <p:nvPr/>
            </p:nvPicPr>
            <p:blipFill>
              <a:blip r:embed="rId8"/>
              <a:srcRect/>
              <a:stretch>
                <a:fillRect/>
              </a:stretch>
            </p:blipFill>
            <p:spPr bwMode="auto">
              <a:xfrm>
                <a:off x="4752" y="2736"/>
                <a:ext cx="432" cy="410"/>
              </a:xfrm>
              <a:prstGeom prst="rect">
                <a:avLst/>
              </a:prstGeom>
              <a:noFill/>
              <a:ln w="9525">
                <a:noFill/>
                <a:miter lim="800000"/>
                <a:headEnd/>
                <a:tailEnd/>
              </a:ln>
            </p:spPr>
          </p:pic>
          <p:pic>
            <p:nvPicPr>
              <p:cNvPr id="53338" name="Picture 93"/>
              <p:cNvPicPr preferRelativeResize="0">
                <a:picLocks noChangeArrowheads="1"/>
              </p:cNvPicPr>
              <p:nvPr/>
            </p:nvPicPr>
            <p:blipFill>
              <a:blip r:embed="rId10"/>
              <a:srcRect/>
              <a:stretch>
                <a:fillRect/>
              </a:stretch>
            </p:blipFill>
            <p:spPr bwMode="auto">
              <a:xfrm>
                <a:off x="5328" y="2736"/>
                <a:ext cx="73" cy="109"/>
              </a:xfrm>
              <a:prstGeom prst="rect">
                <a:avLst/>
              </a:prstGeom>
              <a:noFill/>
              <a:ln w="9525">
                <a:noFill/>
                <a:miter lim="800000"/>
                <a:headEnd/>
                <a:tailEnd/>
              </a:ln>
            </p:spPr>
          </p:pic>
          <p:pic>
            <p:nvPicPr>
              <p:cNvPr id="53339" name="Picture 94"/>
              <p:cNvPicPr preferRelativeResize="0">
                <a:picLocks noChangeAspect="1" noChangeArrowheads="1"/>
              </p:cNvPicPr>
              <p:nvPr/>
            </p:nvPicPr>
            <p:blipFill>
              <a:blip r:embed="rId8"/>
              <a:srcRect/>
              <a:stretch>
                <a:fillRect/>
              </a:stretch>
            </p:blipFill>
            <p:spPr bwMode="auto">
              <a:xfrm>
                <a:off x="4848" y="2832"/>
                <a:ext cx="432" cy="410"/>
              </a:xfrm>
              <a:prstGeom prst="rect">
                <a:avLst/>
              </a:prstGeom>
              <a:noFill/>
              <a:ln w="9525">
                <a:noFill/>
                <a:miter lim="800000"/>
                <a:headEnd/>
                <a:tailEnd/>
              </a:ln>
            </p:spPr>
          </p:pic>
          <p:pic>
            <p:nvPicPr>
              <p:cNvPr id="53340" name="Picture 95"/>
              <p:cNvPicPr preferRelativeResize="0">
                <a:picLocks noChangeArrowheads="1"/>
              </p:cNvPicPr>
              <p:nvPr/>
            </p:nvPicPr>
            <p:blipFill>
              <a:blip r:embed="rId10"/>
              <a:srcRect/>
              <a:stretch>
                <a:fillRect/>
              </a:stretch>
            </p:blipFill>
            <p:spPr bwMode="auto">
              <a:xfrm>
                <a:off x="5424" y="2832"/>
                <a:ext cx="73" cy="109"/>
              </a:xfrm>
              <a:prstGeom prst="rect">
                <a:avLst/>
              </a:prstGeom>
              <a:noFill/>
              <a:ln w="9525">
                <a:noFill/>
                <a:miter lim="800000"/>
                <a:headEnd/>
                <a:tailEnd/>
              </a:ln>
            </p:spPr>
          </p:pic>
          <p:sp>
            <p:nvSpPr>
              <p:cNvPr id="53341" name="Line 96"/>
              <p:cNvSpPr>
                <a:spLocks noChangeShapeType="1"/>
              </p:cNvSpPr>
              <p:nvPr/>
            </p:nvSpPr>
            <p:spPr bwMode="auto">
              <a:xfrm>
                <a:off x="4992" y="2592"/>
                <a:ext cx="144" cy="38"/>
              </a:xfrm>
              <a:prstGeom prst="line">
                <a:avLst/>
              </a:prstGeom>
              <a:noFill/>
              <a:ln w="9525">
                <a:noFill/>
                <a:round/>
                <a:headEnd/>
                <a:tailEnd type="triangle" w="med" len="med"/>
              </a:ln>
            </p:spPr>
            <p:txBody>
              <a:bodyPr>
                <a:prstTxWarp prst="textNoShape">
                  <a:avLst/>
                </a:prstTxWarp>
              </a:bodyPr>
              <a:lstStyle/>
              <a:p>
                <a:endParaRPr lang="en-US"/>
              </a:p>
            </p:txBody>
          </p:sp>
          <p:sp>
            <p:nvSpPr>
              <p:cNvPr id="53342" name="Line 97"/>
              <p:cNvSpPr>
                <a:spLocks noChangeShapeType="1"/>
              </p:cNvSpPr>
              <p:nvPr/>
            </p:nvSpPr>
            <p:spPr bwMode="auto">
              <a:xfrm>
                <a:off x="5424" y="2928"/>
                <a:ext cx="144" cy="96"/>
              </a:xfrm>
              <a:prstGeom prst="line">
                <a:avLst/>
              </a:prstGeom>
              <a:noFill/>
              <a:ln w="9525">
                <a:noFill/>
                <a:prstDash val="lgDash"/>
                <a:round/>
                <a:headEnd/>
                <a:tailEnd type="triangle" w="med" len="med"/>
              </a:ln>
            </p:spPr>
            <p:txBody>
              <a:bodyPr>
                <a:prstTxWarp prst="textNoShape">
                  <a:avLst/>
                </a:prstTxWarp>
              </a:bodyPr>
              <a:lstStyle/>
              <a:p>
                <a:endParaRPr lang="en-US"/>
              </a:p>
            </p:txBody>
          </p:sp>
          <p:sp>
            <p:nvSpPr>
              <p:cNvPr id="53343" name="Line 98"/>
              <p:cNvSpPr>
                <a:spLocks noChangeShapeType="1"/>
              </p:cNvSpPr>
              <p:nvPr/>
            </p:nvSpPr>
            <p:spPr bwMode="auto">
              <a:xfrm>
                <a:off x="5088" y="2688"/>
                <a:ext cx="144" cy="38"/>
              </a:xfrm>
              <a:prstGeom prst="line">
                <a:avLst/>
              </a:prstGeom>
              <a:noFill/>
              <a:ln w="9525">
                <a:noFill/>
                <a:round/>
                <a:headEnd/>
                <a:tailEnd type="triangle" w="med" len="med"/>
              </a:ln>
            </p:spPr>
            <p:txBody>
              <a:bodyPr>
                <a:prstTxWarp prst="textNoShape">
                  <a:avLst/>
                </a:prstTxWarp>
              </a:bodyPr>
              <a:lstStyle/>
              <a:p>
                <a:endParaRPr lang="en-US"/>
              </a:p>
            </p:txBody>
          </p:sp>
          <p:sp>
            <p:nvSpPr>
              <p:cNvPr id="53344" name="Line 99"/>
              <p:cNvSpPr>
                <a:spLocks noChangeShapeType="1"/>
              </p:cNvSpPr>
              <p:nvPr/>
            </p:nvSpPr>
            <p:spPr bwMode="auto">
              <a:xfrm>
                <a:off x="5184" y="2784"/>
                <a:ext cx="144" cy="38"/>
              </a:xfrm>
              <a:prstGeom prst="line">
                <a:avLst/>
              </a:prstGeom>
              <a:noFill/>
              <a:ln w="9525">
                <a:noFill/>
                <a:round/>
                <a:headEnd/>
                <a:tailEnd type="triangle" w="med" len="med"/>
              </a:ln>
            </p:spPr>
            <p:txBody>
              <a:bodyPr>
                <a:prstTxWarp prst="textNoShape">
                  <a:avLst/>
                </a:prstTxWarp>
              </a:bodyPr>
              <a:lstStyle/>
              <a:p>
                <a:endParaRPr lang="en-US"/>
              </a:p>
            </p:txBody>
          </p:sp>
          <p:sp>
            <p:nvSpPr>
              <p:cNvPr id="53345" name="Line 100"/>
              <p:cNvSpPr>
                <a:spLocks noChangeShapeType="1"/>
              </p:cNvSpPr>
              <p:nvPr/>
            </p:nvSpPr>
            <p:spPr bwMode="auto">
              <a:xfrm>
                <a:off x="5280" y="2880"/>
                <a:ext cx="144" cy="38"/>
              </a:xfrm>
              <a:prstGeom prst="line">
                <a:avLst/>
              </a:prstGeom>
              <a:noFill/>
              <a:ln w="9525">
                <a:noFill/>
                <a:round/>
                <a:headEnd/>
                <a:tailEnd type="triangle" w="med" len="med"/>
              </a:ln>
            </p:spPr>
            <p:txBody>
              <a:bodyPr>
                <a:prstTxWarp prst="textNoShape">
                  <a:avLst/>
                </a:prstTxWarp>
              </a:bodyPr>
              <a:lstStyle/>
              <a:p>
                <a:endParaRPr lang="en-US"/>
              </a:p>
            </p:txBody>
          </p:sp>
        </p:grpSp>
      </p:grpSp>
      <p:grpSp>
        <p:nvGrpSpPr>
          <p:cNvPr id="7" name="Group 101"/>
          <p:cNvGrpSpPr>
            <a:grpSpLocks/>
          </p:cNvGrpSpPr>
          <p:nvPr/>
        </p:nvGrpSpPr>
        <p:grpSpPr bwMode="auto">
          <a:xfrm>
            <a:off x="6781800" y="5867400"/>
            <a:ext cx="1066800" cy="709613"/>
            <a:chOff x="4272" y="3696"/>
            <a:chExt cx="672" cy="447"/>
          </a:xfrm>
        </p:grpSpPr>
        <p:pic>
          <p:nvPicPr>
            <p:cNvPr id="53322" name="Picture 102"/>
            <p:cNvPicPr>
              <a:picLocks noChangeAspect="1" noChangeArrowheads="1"/>
            </p:cNvPicPr>
            <p:nvPr/>
          </p:nvPicPr>
          <p:blipFill>
            <a:blip r:embed="rId8">
              <a:alphaModFix amt="51000"/>
            </a:blip>
            <a:srcRect/>
            <a:stretch>
              <a:fillRect/>
            </a:stretch>
          </p:blipFill>
          <p:spPr bwMode="auto">
            <a:xfrm>
              <a:off x="4272" y="3696"/>
              <a:ext cx="268" cy="255"/>
            </a:xfrm>
            <a:prstGeom prst="rect">
              <a:avLst/>
            </a:prstGeom>
            <a:noFill/>
            <a:ln w="9525">
              <a:noFill/>
              <a:miter lim="800000"/>
              <a:headEnd/>
              <a:tailEnd/>
            </a:ln>
          </p:spPr>
        </p:pic>
        <p:pic>
          <p:nvPicPr>
            <p:cNvPr id="53323" name="Picture 103"/>
            <p:cNvPicPr preferRelativeResize="0">
              <a:picLocks noChangeArrowheads="1"/>
            </p:cNvPicPr>
            <p:nvPr/>
          </p:nvPicPr>
          <p:blipFill>
            <a:blip r:embed="rId10">
              <a:alphaModFix amt="91000"/>
            </a:blip>
            <a:srcRect/>
            <a:stretch>
              <a:fillRect/>
            </a:stretch>
          </p:blipFill>
          <p:spPr bwMode="auto">
            <a:xfrm>
              <a:off x="4656" y="3792"/>
              <a:ext cx="81" cy="121"/>
            </a:xfrm>
            <a:prstGeom prst="rect">
              <a:avLst/>
            </a:prstGeom>
            <a:noFill/>
            <a:ln w="9525">
              <a:noFill/>
              <a:miter lim="800000"/>
              <a:headEnd/>
              <a:tailEnd/>
            </a:ln>
          </p:spPr>
        </p:pic>
        <p:sp>
          <p:nvSpPr>
            <p:cNvPr id="53324" name="Line 104"/>
            <p:cNvSpPr>
              <a:spLocks noChangeShapeType="1"/>
            </p:cNvSpPr>
            <p:nvPr/>
          </p:nvSpPr>
          <p:spPr bwMode="auto">
            <a:xfrm>
              <a:off x="4512" y="3744"/>
              <a:ext cx="135" cy="81"/>
            </a:xfrm>
            <a:prstGeom prst="line">
              <a:avLst/>
            </a:prstGeom>
            <a:noFill/>
            <a:ln w="9525">
              <a:solidFill>
                <a:schemeClr val="bg2"/>
              </a:solidFill>
              <a:round/>
              <a:headEnd/>
              <a:tailEnd type="triangle" w="med" len="med"/>
            </a:ln>
          </p:spPr>
          <p:txBody>
            <a:bodyPr>
              <a:prstTxWarp prst="textNoShape">
                <a:avLst/>
              </a:prstTxWarp>
            </a:bodyPr>
            <a:lstStyle/>
            <a:p>
              <a:endParaRPr lang="en-US"/>
            </a:p>
          </p:txBody>
        </p:sp>
        <p:sp>
          <p:nvSpPr>
            <p:cNvPr id="53325" name="Line 105"/>
            <p:cNvSpPr>
              <a:spLocks noChangeShapeType="1"/>
            </p:cNvSpPr>
            <p:nvPr/>
          </p:nvSpPr>
          <p:spPr bwMode="auto">
            <a:xfrm>
              <a:off x="4752" y="3888"/>
              <a:ext cx="81" cy="54"/>
            </a:xfrm>
            <a:prstGeom prst="line">
              <a:avLst/>
            </a:prstGeom>
            <a:noFill/>
            <a:ln w="9525">
              <a:solidFill>
                <a:schemeClr val="bg2"/>
              </a:solidFill>
              <a:round/>
              <a:headEnd/>
              <a:tailEnd type="triangle" w="med" len="med"/>
            </a:ln>
          </p:spPr>
          <p:txBody>
            <a:bodyPr>
              <a:prstTxWarp prst="textNoShape">
                <a:avLst/>
              </a:prstTxWarp>
            </a:bodyPr>
            <a:lstStyle/>
            <a:p>
              <a:endParaRPr lang="en-US"/>
            </a:p>
          </p:txBody>
        </p:sp>
        <p:pic>
          <p:nvPicPr>
            <p:cNvPr id="53326" name="Picture 106"/>
            <p:cNvPicPr>
              <a:picLocks noChangeAspect="1" noChangeArrowheads="1"/>
            </p:cNvPicPr>
            <p:nvPr/>
          </p:nvPicPr>
          <p:blipFill>
            <a:blip r:embed="rId8">
              <a:alphaModFix amt="51000"/>
            </a:blip>
            <a:srcRect/>
            <a:stretch>
              <a:fillRect/>
            </a:stretch>
          </p:blipFill>
          <p:spPr bwMode="auto">
            <a:xfrm>
              <a:off x="4368" y="3888"/>
              <a:ext cx="268" cy="255"/>
            </a:xfrm>
            <a:prstGeom prst="rect">
              <a:avLst/>
            </a:prstGeom>
            <a:noFill/>
            <a:ln w="9525">
              <a:noFill/>
              <a:miter lim="800000"/>
              <a:headEnd/>
              <a:tailEnd/>
            </a:ln>
          </p:spPr>
        </p:pic>
        <p:pic>
          <p:nvPicPr>
            <p:cNvPr id="53327" name="Picture 107"/>
            <p:cNvPicPr preferRelativeResize="0">
              <a:picLocks noChangeArrowheads="1"/>
            </p:cNvPicPr>
            <p:nvPr/>
          </p:nvPicPr>
          <p:blipFill>
            <a:blip r:embed="rId10">
              <a:alphaModFix amt="91000"/>
            </a:blip>
            <a:srcRect/>
            <a:stretch>
              <a:fillRect/>
            </a:stretch>
          </p:blipFill>
          <p:spPr bwMode="auto">
            <a:xfrm>
              <a:off x="4752" y="3984"/>
              <a:ext cx="81" cy="121"/>
            </a:xfrm>
            <a:prstGeom prst="rect">
              <a:avLst/>
            </a:prstGeom>
            <a:noFill/>
            <a:ln w="9525">
              <a:noFill/>
              <a:miter lim="800000"/>
              <a:headEnd/>
              <a:tailEnd/>
            </a:ln>
          </p:spPr>
        </p:pic>
        <p:sp>
          <p:nvSpPr>
            <p:cNvPr id="53328" name="Line 108"/>
            <p:cNvSpPr>
              <a:spLocks noChangeShapeType="1"/>
            </p:cNvSpPr>
            <p:nvPr/>
          </p:nvSpPr>
          <p:spPr bwMode="auto">
            <a:xfrm>
              <a:off x="4608" y="3936"/>
              <a:ext cx="135" cy="81"/>
            </a:xfrm>
            <a:prstGeom prst="line">
              <a:avLst/>
            </a:prstGeom>
            <a:noFill/>
            <a:ln w="9525">
              <a:solidFill>
                <a:schemeClr val="bg2"/>
              </a:solidFill>
              <a:round/>
              <a:headEnd/>
              <a:tailEnd type="triangle" w="med" len="med"/>
            </a:ln>
          </p:spPr>
          <p:txBody>
            <a:bodyPr>
              <a:prstTxWarp prst="textNoShape">
                <a:avLst/>
              </a:prstTxWarp>
            </a:bodyPr>
            <a:lstStyle/>
            <a:p>
              <a:endParaRPr lang="en-US"/>
            </a:p>
          </p:txBody>
        </p:sp>
        <p:sp>
          <p:nvSpPr>
            <p:cNvPr id="53329" name="Line 109"/>
            <p:cNvSpPr>
              <a:spLocks noChangeShapeType="1"/>
            </p:cNvSpPr>
            <p:nvPr/>
          </p:nvSpPr>
          <p:spPr bwMode="auto">
            <a:xfrm>
              <a:off x="4848" y="4080"/>
              <a:ext cx="96" cy="48"/>
            </a:xfrm>
            <a:prstGeom prst="line">
              <a:avLst/>
            </a:prstGeom>
            <a:noFill/>
            <a:ln w="9525">
              <a:solidFill>
                <a:schemeClr val="bg2"/>
              </a:solidFill>
              <a:round/>
              <a:headEnd/>
              <a:tailEnd type="triangle" w="med" len="med"/>
            </a:ln>
          </p:spPr>
          <p:txBody>
            <a:bodyPr>
              <a:prstTxWarp prst="textNoShape">
                <a:avLst/>
              </a:prstTxWarp>
            </a:bodyPr>
            <a:lstStyle/>
            <a:p>
              <a:endParaRPr lang="en-US"/>
            </a:p>
          </p:txBody>
        </p:sp>
      </p:grpSp>
      <p:sp>
        <p:nvSpPr>
          <p:cNvPr id="53321" name="Line 120"/>
          <p:cNvSpPr>
            <a:spLocks noChangeShapeType="1"/>
          </p:cNvSpPr>
          <p:nvPr/>
        </p:nvSpPr>
        <p:spPr bwMode="auto">
          <a:xfrm>
            <a:off x="7924800" y="3276600"/>
            <a:ext cx="0" cy="685800"/>
          </a:xfrm>
          <a:prstGeom prst="line">
            <a:avLst/>
          </a:prstGeom>
          <a:noFill/>
          <a:ln w="28575">
            <a:solidFill>
              <a:srgbClr val="006100"/>
            </a:solidFill>
            <a:round/>
            <a:headEnd/>
            <a:tailEnd type="triangle" w="med" len="med"/>
          </a:ln>
        </p:spPr>
        <p:txBody>
          <a:bodyPr wrap="none" anchor="ctr">
            <a:prstTxWarp prst="textNoShape">
              <a:avLst/>
            </a:prstTxWarp>
          </a:bodyPr>
          <a:lstStyle/>
          <a:p>
            <a:endParaRPr lang="en-US"/>
          </a:p>
        </p:txBody>
      </p:sp>
      <p:sp>
        <p:nvSpPr>
          <p:cNvPr id="107" name="Footer Placeholder 106"/>
          <p:cNvSpPr>
            <a:spLocks noGrp="1"/>
          </p:cNvSpPr>
          <p:nvPr>
            <p:ph type="ftr" sz="quarter" idx="11"/>
          </p:nvPr>
        </p:nvSpPr>
        <p:spPr/>
        <p:txBody>
          <a:bodyPr/>
          <a:lstStyle/>
          <a:p>
            <a:r>
              <a:rPr lang="en-US" smtClean="0"/>
              <a:t>ACFAS2012 9 mai Montréal</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457200"/>
            <a:ext cx="7772400" cy="414338"/>
          </a:xfrm>
        </p:spPr>
        <p:txBody>
          <a:bodyPr/>
          <a:lstStyle/>
          <a:p>
            <a:pPr eaLnBrk="1" hangingPunct="1"/>
            <a:r>
              <a:rPr lang="en-US" sz="3200" b="1"/>
              <a:t>“</a:t>
            </a:r>
            <a:r>
              <a:rPr lang="en-US" sz="3200" b="1" i="1"/>
              <a:t>Online or Invisible</a:t>
            </a:r>
            <a:r>
              <a:rPr lang="en-US" sz="3200" b="1"/>
              <a:t>?” (Lawrence 2001)</a:t>
            </a:r>
            <a:endParaRPr lang="en-US"/>
          </a:p>
        </p:txBody>
      </p:sp>
      <p:sp>
        <p:nvSpPr>
          <p:cNvPr id="41987" name="Rectangle 3"/>
          <p:cNvSpPr>
            <a:spLocks noGrp="1" noChangeArrowheads="1"/>
          </p:cNvSpPr>
          <p:nvPr>
            <p:ph type="body" sz="half" idx="2"/>
          </p:nvPr>
        </p:nvSpPr>
        <p:spPr>
          <a:xfrm>
            <a:off x="685800" y="3921125"/>
            <a:ext cx="7772400" cy="1989138"/>
          </a:xfrm>
        </p:spPr>
        <p:txBody>
          <a:bodyPr/>
          <a:lstStyle/>
          <a:p>
            <a:pPr eaLnBrk="1" hangingPunct="1">
              <a:lnSpc>
                <a:spcPct val="90000"/>
              </a:lnSpc>
              <a:buFontTx/>
              <a:buNone/>
            </a:pPr>
            <a:r>
              <a:rPr lang="en-US" sz="1800"/>
              <a:t>“</a:t>
            </a:r>
            <a:r>
              <a:rPr lang="en-US" sz="1800" b="1"/>
              <a:t>average of 336% more citations to online articles compared to offline articles published in the same venue</a:t>
            </a:r>
            <a:r>
              <a:rPr lang="en-US" sz="1800"/>
              <a:t>”</a:t>
            </a:r>
          </a:p>
          <a:p>
            <a:pPr eaLnBrk="1" hangingPunct="1">
              <a:lnSpc>
                <a:spcPct val="90000"/>
              </a:lnSpc>
              <a:buFontTx/>
              <a:buNone/>
            </a:pPr>
            <a:endParaRPr lang="en-US" sz="1800"/>
          </a:p>
          <a:p>
            <a:pPr eaLnBrk="1" hangingPunct="1">
              <a:lnSpc>
                <a:spcPct val="90000"/>
              </a:lnSpc>
              <a:buFontTx/>
              <a:buNone/>
            </a:pPr>
            <a:r>
              <a:rPr lang="en-US" sz="1800"/>
              <a:t>Lawrence, S. (2001) Free online availability substantially increases a paper's impact Nature 411 (6837): 521.</a:t>
            </a:r>
          </a:p>
          <a:p>
            <a:pPr eaLnBrk="1" hangingPunct="1">
              <a:lnSpc>
                <a:spcPct val="90000"/>
              </a:lnSpc>
              <a:buFontTx/>
              <a:buNone/>
            </a:pPr>
            <a:r>
              <a:rPr lang="en-US" sz="1800">
                <a:solidFill>
                  <a:srgbClr val="000000"/>
                </a:solidFill>
                <a:hlinkClick r:id="rId3"/>
              </a:rPr>
              <a:t>http://www.neci.nec.com/~lawrence/papers/online-nature01/</a:t>
            </a:r>
            <a:endParaRPr lang="en-US" sz="1800">
              <a:solidFill>
                <a:srgbClr val="000000"/>
              </a:solidFill>
            </a:endParaRPr>
          </a:p>
          <a:p>
            <a:pPr eaLnBrk="1" hangingPunct="1">
              <a:lnSpc>
                <a:spcPct val="90000"/>
              </a:lnSpc>
              <a:buFontTx/>
              <a:buNone/>
            </a:pPr>
            <a:endParaRPr lang="en-US" sz="1200">
              <a:solidFill>
                <a:srgbClr val="000000"/>
              </a:solidFill>
            </a:endParaRPr>
          </a:p>
          <a:p>
            <a:pPr eaLnBrk="1" hangingPunct="1">
              <a:lnSpc>
                <a:spcPct val="90000"/>
              </a:lnSpc>
            </a:pPr>
            <a:endParaRPr lang="en-US" sz="1200"/>
          </a:p>
          <a:p>
            <a:pPr eaLnBrk="1" hangingPunct="1">
              <a:lnSpc>
                <a:spcPct val="90000"/>
              </a:lnSpc>
              <a:buFontTx/>
              <a:buNone/>
            </a:pPr>
            <a:endParaRPr lang="en-US" sz="1200"/>
          </a:p>
        </p:txBody>
      </p:sp>
      <p:pic>
        <p:nvPicPr>
          <p:cNvPr id="41988" name="Picture 4"/>
          <p:cNvPicPr>
            <a:picLocks noGrp="1" noChangeAspect="1" noChangeArrowheads="1"/>
          </p:cNvPicPr>
          <p:nvPr>
            <p:ph sz="half" idx="1"/>
          </p:nvPr>
        </p:nvPicPr>
        <p:blipFill>
          <a:blip r:embed="rId4"/>
          <a:srcRect/>
          <a:stretch>
            <a:fillRect/>
          </a:stretch>
        </p:blipFill>
        <p:spPr>
          <a:xfrm>
            <a:off x="609600" y="1447800"/>
            <a:ext cx="7874000" cy="2185988"/>
          </a:xfrm>
        </p:spPr>
      </p:pic>
      <p:sp>
        <p:nvSpPr>
          <p:cNvPr id="7" name="Footer Placeholder 6"/>
          <p:cNvSpPr>
            <a:spLocks noGrp="1"/>
          </p:cNvSpPr>
          <p:nvPr>
            <p:ph type="ftr" sz="quarter" idx="11"/>
          </p:nvPr>
        </p:nvSpPr>
        <p:spPr/>
        <p:txBody>
          <a:bodyPr/>
          <a:lstStyle/>
          <a:p>
            <a:r>
              <a:rPr lang="en-US" smtClean="0"/>
              <a:t>ACFAS2012 9 mai Montréal</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28600" y="5638800"/>
            <a:ext cx="8686800" cy="1096963"/>
          </a:xfrm>
          <a:prstGeom prst="rect">
            <a:avLst/>
          </a:prstGeom>
          <a:noFill/>
          <a:ln w="9525">
            <a:noFill/>
            <a:miter lim="800000"/>
            <a:headEnd/>
            <a:tailEnd/>
          </a:ln>
        </p:spPr>
        <p:txBody>
          <a:bodyPr>
            <a:prstTxWarp prst="textNoShape">
              <a:avLst/>
            </a:prstTxWarp>
            <a:spAutoFit/>
          </a:bodyPr>
          <a:lstStyle/>
          <a:p>
            <a:r>
              <a:rPr lang="en-US" sz="2200" b="1">
                <a:latin typeface="Arial" charset="0"/>
              </a:rPr>
              <a:t>Lawrence (2001) findings for computer science conference papers.  More OA every year for all citation levels; higher with higher citation levels</a:t>
            </a:r>
            <a:endParaRPr lang="en-US" sz="1800" b="1">
              <a:latin typeface="Arial" charset="0"/>
            </a:endParaRPr>
          </a:p>
        </p:txBody>
      </p:sp>
      <p:pic>
        <p:nvPicPr>
          <p:cNvPr id="44035" name="Picture 3"/>
          <p:cNvPicPr>
            <a:picLocks noGrp="1" noChangeAspect="1" noChangeArrowheads="1"/>
          </p:cNvPicPr>
          <p:nvPr>
            <p:ph idx="1"/>
          </p:nvPr>
        </p:nvPicPr>
        <p:blipFill>
          <a:blip r:embed="rId3"/>
          <a:srcRect/>
          <a:stretch>
            <a:fillRect/>
          </a:stretch>
        </p:blipFill>
        <p:spPr>
          <a:xfrm>
            <a:off x="685800" y="0"/>
            <a:ext cx="8077200" cy="5545138"/>
          </a:xfrm>
        </p:spPr>
      </p:pic>
      <p:sp>
        <p:nvSpPr>
          <p:cNvPr id="6" name="Footer Placeholder 5"/>
          <p:cNvSpPr>
            <a:spLocks noGrp="1"/>
          </p:cNvSpPr>
          <p:nvPr>
            <p:ph type="ftr" sz="quarter" idx="11"/>
          </p:nvPr>
        </p:nvSpPr>
        <p:spPr>
          <a:xfrm>
            <a:off x="3581400" y="6629400"/>
            <a:ext cx="5029200" cy="457200"/>
          </a:xfrm>
        </p:spPr>
        <p:txBody>
          <a:bodyPr/>
          <a:lstStyle/>
          <a:p>
            <a:r>
              <a:rPr lang="en-US" smtClean="0"/>
              <a:t>ACFAS2012 9 mai Montréal</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0" y="0"/>
          <a:ext cx="9144000" cy="6858000"/>
        </p:xfrm>
        <a:graphic>
          <a:graphicData uri="http://schemas.openxmlformats.org/presentationml/2006/ole">
            <p:oleObj spid="_x0000_s46082" name="Document" r:id="rId3" imgW="5486400" imgH="4114800" progId="Word.Document.8">
              <p:embed/>
            </p:oleObj>
          </a:graphicData>
        </a:graphic>
      </p:graphicFrame>
      <p:sp>
        <p:nvSpPr>
          <p:cNvPr id="5" name="Footer Placeholder 4"/>
          <p:cNvSpPr>
            <a:spLocks noGrp="1"/>
          </p:cNvSpPr>
          <p:nvPr>
            <p:ph type="ftr" sz="quarter" idx="11"/>
          </p:nvPr>
        </p:nvSpPr>
        <p:spPr>
          <a:xfrm>
            <a:off x="3657600" y="6400800"/>
            <a:ext cx="5029200" cy="457200"/>
          </a:xfrm>
        </p:spPr>
        <p:txBody>
          <a:bodyPr/>
          <a:lstStyle/>
          <a:p>
            <a:r>
              <a:rPr lang="en-US" smtClean="0"/>
              <a:t>ACFAS2012 9 mai Montréal</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7200"/>
        </a:solidFill>
        <a:effectLst/>
      </p:bgPr>
    </p:bg>
    <p:spTree>
      <p:nvGrpSpPr>
        <p:cNvPr id="1" name=""/>
        <p:cNvGrpSpPr/>
        <p:nvPr/>
      </p:nvGrpSpPr>
      <p:grpSpPr>
        <a:xfrm>
          <a:off x="0" y="0"/>
          <a:ext cx="0" cy="0"/>
          <a:chOff x="0" y="0"/>
          <a:chExt cx="0" cy="0"/>
        </a:xfrm>
      </p:grpSpPr>
      <p:pic>
        <p:nvPicPr>
          <p:cNvPr id="94210" name="Picture 2" descr="rae-psyc.jpg                                                   0005CEC3HARNDISK                       BE95F007:"/>
          <p:cNvPicPr>
            <a:picLocks noGrp="1" noChangeAspect="1" noChangeArrowheads="1"/>
          </p:cNvPicPr>
          <p:nvPr>
            <p:ph/>
          </p:nvPr>
        </p:nvPicPr>
        <p:blipFill>
          <a:blip r:embed="rId2"/>
          <a:srcRect/>
          <a:stretch>
            <a:fillRect/>
          </a:stretch>
        </p:blipFill>
        <p:spPr>
          <a:xfrm>
            <a:off x="2667000" y="0"/>
            <a:ext cx="4513263" cy="6858000"/>
          </a:xfrm>
        </p:spPr>
      </p:pic>
      <p:sp>
        <p:nvSpPr>
          <p:cNvPr id="94211" name="Text Box 3"/>
          <p:cNvSpPr txBox="1">
            <a:spLocks noChangeArrowheads="1"/>
          </p:cNvSpPr>
          <p:nvPr/>
        </p:nvSpPr>
        <p:spPr bwMode="auto">
          <a:xfrm>
            <a:off x="0" y="228600"/>
            <a:ext cx="2438400" cy="1801813"/>
          </a:xfrm>
          <a:prstGeom prst="rect">
            <a:avLst/>
          </a:prstGeom>
          <a:noFill/>
          <a:ln w="9525">
            <a:noFill/>
            <a:miter lim="800000"/>
            <a:headEnd/>
            <a:tailEnd/>
          </a:ln>
        </p:spPr>
        <p:txBody>
          <a:bodyPr>
            <a:prstTxWarp prst="textNoShape">
              <a:avLst/>
            </a:prstTxWarp>
            <a:spAutoFit/>
          </a:bodyPr>
          <a:lstStyle/>
          <a:p>
            <a:pPr>
              <a:spcBef>
                <a:spcPct val="50000"/>
              </a:spcBef>
            </a:pPr>
            <a:r>
              <a:rPr lang="en-US" sz="2800" b="1">
                <a:solidFill>
                  <a:srgbClr val="FFFFFF"/>
                </a:solidFill>
              </a:rPr>
              <a:t>RAE 2001</a:t>
            </a:r>
          </a:p>
          <a:p>
            <a:pPr>
              <a:spcBef>
                <a:spcPct val="50000"/>
              </a:spcBef>
            </a:pPr>
            <a:r>
              <a:rPr lang="en-US" sz="2800" b="1">
                <a:solidFill>
                  <a:srgbClr val="FFFFFF"/>
                </a:solidFill>
              </a:rPr>
              <a:t>Rankings for</a:t>
            </a:r>
          </a:p>
          <a:p>
            <a:pPr>
              <a:spcBef>
                <a:spcPct val="50000"/>
              </a:spcBef>
            </a:pPr>
            <a:r>
              <a:rPr lang="en-US" sz="2800" b="1">
                <a:solidFill>
                  <a:srgbClr val="FFFFFF"/>
                </a:solidFill>
              </a:rPr>
              <a:t>Psychology</a:t>
            </a:r>
          </a:p>
        </p:txBody>
      </p:sp>
      <p:sp>
        <p:nvSpPr>
          <p:cNvPr id="4" name="Footer Placeholder 3"/>
          <p:cNvSpPr>
            <a:spLocks noGrp="1"/>
          </p:cNvSpPr>
          <p:nvPr>
            <p:ph type="ftr" sz="quarter" idx="11"/>
          </p:nvPr>
        </p:nvSpPr>
        <p:spPr/>
        <p:txBody>
          <a:bodyPr/>
          <a:lstStyle/>
          <a:p>
            <a:r>
              <a:rPr lang="en-US" smtClean="0"/>
              <a:t>ACFAS2012 9 mai Montréal</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BFFF99"/>
      </a:lt1>
      <a:dk2>
        <a:srgbClr val="000000"/>
      </a:dk2>
      <a:lt2>
        <a:srgbClr val="666633"/>
      </a:lt2>
      <a:accent1>
        <a:srgbClr val="339933"/>
      </a:accent1>
      <a:accent2>
        <a:srgbClr val="800000"/>
      </a:accent2>
      <a:accent3>
        <a:srgbClr val="DCFFCA"/>
      </a:accent3>
      <a:accent4>
        <a:srgbClr val="000000"/>
      </a:accent4>
      <a:accent5>
        <a:srgbClr val="ADCAAD"/>
      </a:accent5>
      <a:accent6>
        <a:srgbClr val="730000"/>
      </a:accent6>
      <a:hlink>
        <a:srgbClr val="0033CC"/>
      </a:hlink>
      <a:folHlink>
        <a:srgbClr val="FFCC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BFFF99"/>
    </a:lt1>
    <a:dk2>
      <a:srgbClr val="000000"/>
    </a:dk2>
    <a:lt2>
      <a:srgbClr val="666633"/>
    </a:lt2>
    <a:accent1>
      <a:srgbClr val="339933"/>
    </a:accent1>
    <a:accent2>
      <a:srgbClr val="800000"/>
    </a:accent2>
    <a:accent3>
      <a:srgbClr val="DCFFCA"/>
    </a:accent3>
    <a:accent4>
      <a:srgbClr val="000000"/>
    </a:accent4>
    <a:accent5>
      <a:srgbClr val="ADCAAD"/>
    </a:accent5>
    <a:accent6>
      <a:srgbClr val="730000"/>
    </a:accent6>
    <a:hlink>
      <a:srgbClr val="FFFFFF"/>
    </a:hlink>
    <a:folHlink>
      <a:srgbClr val="FFCC66"/>
    </a:folHlink>
  </a:clrScheme>
</a:themeOverride>
</file>

<file path=docProps/app.xml><?xml version="1.0" encoding="utf-8"?>
<Properties xmlns="http://schemas.openxmlformats.org/officeDocument/2006/extended-properties" xmlns:vt="http://schemas.openxmlformats.org/officeDocument/2006/docPropsVTypes">
  <TotalTime>3271</TotalTime>
  <Words>1073</Words>
  <Application>Microsoft Macintosh PowerPoint</Application>
  <PresentationFormat>On-screen Show (4:3)</PresentationFormat>
  <Paragraphs>147</Paragraphs>
  <Slides>19</Slides>
  <Notes>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Default Design</vt:lpstr>
      <vt:lpstr>Document</vt:lpstr>
      <vt:lpstr>La transition à l'accès libre par la voie verte__ </vt:lpstr>
      <vt:lpstr>Qu’est-ce que l’accès libre?  C’est l’accès</vt:lpstr>
      <vt:lpstr>La voie verte et la voie dorée</vt:lpstr>
      <vt:lpstr>Slide 4</vt:lpstr>
      <vt:lpstr>Slide 5</vt:lpstr>
      <vt:lpstr>“Online or Invisible?” (Lawrence 2001)</vt:lpstr>
      <vt:lpstr>Slide 7</vt:lpstr>
      <vt:lpstr>Slide 8</vt:lpstr>
      <vt:lpstr>Slide 9</vt:lpstr>
      <vt:lpstr>Research Assessment, Research Funding, and Citation Impact</vt:lpstr>
      <vt:lpstr>There are plenty of repositories</vt:lpstr>
      <vt:lpstr>Slide 12</vt:lpstr>
      <vt:lpstr>Slide 13</vt:lpstr>
      <vt:lpstr>Slide 14</vt:lpstr>
      <vt:lpstr>Slide 15</vt:lpstr>
      <vt:lpstr>Benefit/Cost comparisons for the UK (GBP millions over 20 years and benefit/cost ratio)</vt:lpstr>
      <vt:lpstr>Scenario de transition</vt:lpstr>
      <vt:lpstr>Situation actuelle</vt:lpstr>
      <vt:lpstr>Slide 19</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Stevan’s slides: blank background</dc:title>
  <dc:creator>Alma Swan</dc:creator>
  <cp:keywords/>
  <cp:lastModifiedBy>Stevan Harnad</cp:lastModifiedBy>
  <cp:revision>126</cp:revision>
  <cp:lastPrinted>2007-12-31T22:29:08Z</cp:lastPrinted>
  <dcterms:created xsi:type="dcterms:W3CDTF">2012-05-09T14:07:38Z</dcterms:created>
  <dcterms:modified xsi:type="dcterms:W3CDTF">2012-05-09T14:08:24Z</dcterms:modified>
</cp:coreProperties>
</file>